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6"/>
  </p:notesMasterIdLst>
  <p:handoutMasterIdLst>
    <p:handoutMasterId r:id="rId97"/>
  </p:handoutMasterIdLst>
  <p:sldIdLst>
    <p:sldId id="256" r:id="rId2"/>
    <p:sldId id="391" r:id="rId3"/>
    <p:sldId id="392" r:id="rId4"/>
    <p:sldId id="390" r:id="rId5"/>
    <p:sldId id="348" r:id="rId6"/>
    <p:sldId id="352" r:id="rId7"/>
    <p:sldId id="353" r:id="rId8"/>
    <p:sldId id="354" r:id="rId9"/>
    <p:sldId id="355" r:id="rId10"/>
    <p:sldId id="356" r:id="rId11"/>
    <p:sldId id="375" r:id="rId12"/>
    <p:sldId id="357" r:id="rId13"/>
    <p:sldId id="444" r:id="rId14"/>
    <p:sldId id="446" r:id="rId15"/>
    <p:sldId id="445" r:id="rId16"/>
    <p:sldId id="347" r:id="rId17"/>
    <p:sldId id="454" r:id="rId18"/>
    <p:sldId id="349" r:id="rId19"/>
    <p:sldId id="305" r:id="rId20"/>
    <p:sldId id="307" r:id="rId21"/>
    <p:sldId id="308" r:id="rId22"/>
    <p:sldId id="455" r:id="rId23"/>
    <p:sldId id="345" r:id="rId24"/>
    <p:sldId id="309" r:id="rId25"/>
    <p:sldId id="310" r:id="rId26"/>
    <p:sldId id="344" r:id="rId27"/>
    <p:sldId id="312" r:id="rId28"/>
    <p:sldId id="381" r:id="rId29"/>
    <p:sldId id="448" r:id="rId30"/>
    <p:sldId id="364" r:id="rId31"/>
    <p:sldId id="365" r:id="rId32"/>
    <p:sldId id="450" r:id="rId33"/>
    <p:sldId id="449" r:id="rId34"/>
    <p:sldId id="451" r:id="rId35"/>
    <p:sldId id="361" r:id="rId36"/>
    <p:sldId id="362" r:id="rId37"/>
    <p:sldId id="456" r:id="rId38"/>
    <p:sldId id="458" r:id="rId39"/>
    <p:sldId id="459" r:id="rId40"/>
    <p:sldId id="376" r:id="rId41"/>
    <p:sldId id="457" r:id="rId42"/>
    <p:sldId id="343" r:id="rId43"/>
    <p:sldId id="359" r:id="rId44"/>
    <p:sldId id="386" r:id="rId45"/>
    <p:sldId id="452" r:id="rId46"/>
    <p:sldId id="453" r:id="rId47"/>
    <p:sldId id="314" r:id="rId48"/>
    <p:sldId id="377" r:id="rId49"/>
    <p:sldId id="366" r:id="rId50"/>
    <p:sldId id="315" r:id="rId51"/>
    <p:sldId id="368" r:id="rId52"/>
    <p:sldId id="367" r:id="rId53"/>
    <p:sldId id="370" r:id="rId54"/>
    <p:sldId id="371" r:id="rId55"/>
    <p:sldId id="369" r:id="rId56"/>
    <p:sldId id="321" r:id="rId57"/>
    <p:sldId id="323" r:id="rId58"/>
    <p:sldId id="326" r:id="rId59"/>
    <p:sldId id="329" r:id="rId60"/>
    <p:sldId id="330" r:id="rId61"/>
    <p:sldId id="383" r:id="rId62"/>
    <p:sldId id="340" r:id="rId63"/>
    <p:sldId id="385" r:id="rId64"/>
    <p:sldId id="384" r:id="rId65"/>
    <p:sldId id="382" r:id="rId66"/>
    <p:sldId id="341" r:id="rId67"/>
    <p:sldId id="342" r:id="rId68"/>
    <p:sldId id="372" r:id="rId69"/>
    <p:sldId id="284" r:id="rId70"/>
    <p:sldId id="257" r:id="rId71"/>
    <p:sldId id="258" r:id="rId72"/>
    <p:sldId id="259" r:id="rId73"/>
    <p:sldId id="261" r:id="rId74"/>
    <p:sldId id="262" r:id="rId75"/>
    <p:sldId id="298" r:id="rId76"/>
    <p:sldId id="299" r:id="rId77"/>
    <p:sldId id="260" r:id="rId78"/>
    <p:sldId id="263" r:id="rId79"/>
    <p:sldId id="264" r:id="rId80"/>
    <p:sldId id="285" r:id="rId81"/>
    <p:sldId id="265" r:id="rId82"/>
    <p:sldId id="272" r:id="rId83"/>
    <p:sldId id="266" r:id="rId84"/>
    <p:sldId id="267" r:id="rId85"/>
    <p:sldId id="268" r:id="rId86"/>
    <p:sldId id="269" r:id="rId87"/>
    <p:sldId id="270" r:id="rId88"/>
    <p:sldId id="271" r:id="rId89"/>
    <p:sldId id="273" r:id="rId90"/>
    <p:sldId id="378" r:id="rId91"/>
    <p:sldId id="274" r:id="rId92"/>
    <p:sldId id="388" r:id="rId93"/>
    <p:sldId id="389" r:id="rId94"/>
    <p:sldId id="294" r:id="rId95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820" y="-11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EE1E6409-1EDC-4311-A528-7641126AF4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7FA11923-6A9C-4FDA-A4CD-8FE934C6D5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DC5CD93-8789-4716-81A5-09EF816929B8}" type="datetimeFigureOut">
              <a:rPr lang="pt-BR"/>
              <a:pPr>
                <a:defRPr/>
              </a:pPr>
              <a:t>04/02/2019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AD173C05-BF6F-4713-ACA2-9CC033D842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4CFB2BEE-FB57-4B3D-BCE9-EC33208A93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2ABF721-C7A1-48D7-BBA7-6A31C0D1377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034BF24E-D014-4DCF-83B7-B552612A19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F2F3F410-93D2-458F-A96B-8ED4BE5A4B2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43C4E57-2348-44E3-950D-6A46154FB84F}" type="datetimeFigureOut">
              <a:rPr lang="pt-BR"/>
              <a:pPr>
                <a:defRPr/>
              </a:pPr>
              <a:t>04/02/2019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xmlns="" id="{76B6EE30-C678-42AF-8D56-E5F0D89DC0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xmlns="" id="{C7B207A8-A96D-48C0-808D-11F6E562E5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55048166-62D7-46CC-AA95-B6A6C335202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31547270-ED20-4143-8B1D-D449EC4DA4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45B74D-207B-481D-BDBA-32298F7E7CC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45B74D-207B-481D-BDBA-32298F7E7CC7}" type="slidenum">
              <a:rPr lang="pt-BR" altLang="pt-BR" smtClean="0"/>
              <a:pPr>
                <a:defRPr/>
              </a:pPr>
              <a:t>15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2209184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>
            <a:extLst>
              <a:ext uri="{FF2B5EF4-FFF2-40B4-BE49-F238E27FC236}">
                <a16:creationId xmlns:a16="http://schemas.microsoft.com/office/drawing/2014/main" xmlns="" id="{AD361200-E9CB-4FFF-B343-B2324FE00A7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ço Reservado para Anotações 2">
            <a:extLst>
              <a:ext uri="{FF2B5EF4-FFF2-40B4-BE49-F238E27FC236}">
                <a16:creationId xmlns:a16="http://schemas.microsoft.com/office/drawing/2014/main" xmlns="" id="{3EBB304F-DDFD-43FC-8E3B-398775B586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53252" name="Espaço Reservado para Número de Slide 3">
            <a:extLst>
              <a:ext uri="{FF2B5EF4-FFF2-40B4-BE49-F238E27FC236}">
                <a16:creationId xmlns:a16="http://schemas.microsoft.com/office/drawing/2014/main" xmlns="" id="{27E9AE4F-56B4-497D-8D2D-58A3C24A41E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46D1A45-4E96-43DC-842B-F3425D10D628}" type="slidenum">
              <a:rPr lang="pt-BR" altLang="pt-BR" smtClean="0"/>
              <a:pPr/>
              <a:t>56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Resultado de imagem para aquarela">
            <a:extLst>
              <a:ext uri="{FF2B5EF4-FFF2-40B4-BE49-F238E27FC236}">
                <a16:creationId xmlns:a16="http://schemas.microsoft.com/office/drawing/2014/main" xmlns="" id="{1FBCC6AB-EE09-4FB7-A35E-6C6A64BAD1E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81200" y="719138"/>
            <a:ext cx="9385300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pt-BR" dirty="0"/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xmlns="" id="{7B77B39A-345B-4651-B5F2-2C98125DF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BB583-9A2E-4EC8-A549-973260C6155B}" type="datetime1">
              <a:rPr lang="pt-BR" smtClean="0"/>
              <a:pPr>
                <a:defRPr/>
              </a:pPr>
              <a:t>04/02/2019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xmlns="" id="{4AC3164D-0F13-4A8C-B6D1-D3CC60CE0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xmlns="" id="{A036765F-9EC9-4DB5-9198-7042D0534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FBA86-91C4-4702-8A9D-48F1B396C0E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538593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7FE5773E-A648-4F78-980F-28558983A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7B235-26C7-4644-8545-8A81C75EC6D0}" type="datetime1">
              <a:rPr lang="pt-BR" smtClean="0"/>
              <a:pPr>
                <a:defRPr/>
              </a:pPr>
              <a:t>04/02/2019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E6C7D16D-82D2-44E3-9316-DCE9B2797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2136A015-3FCE-4FAA-8C05-61255C0FF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D6E6F-F965-4BA7-A533-E7A03A226C9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pic>
        <p:nvPicPr>
          <p:cNvPr id="7" name="Picture 8" descr="Resultado de imagem para aquarela">
            <a:extLst>
              <a:ext uri="{FF2B5EF4-FFF2-40B4-BE49-F238E27FC236}">
                <a16:creationId xmlns:a16="http://schemas.microsoft.com/office/drawing/2014/main" xmlns="" id="{7FFAF272-E239-460C-92CE-E8772ABBF45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0650" y="1446213"/>
            <a:ext cx="9385300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78727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C3796B72-BD48-4239-A7E0-7B3F1E60B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D3F1D-BCA8-4A43-AFDD-DA1A3C5CF2C2}" type="datetime1">
              <a:rPr lang="pt-BR" smtClean="0"/>
              <a:pPr>
                <a:defRPr/>
              </a:pPr>
              <a:t>04/02/2019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5E93310B-B572-4C8F-8DDE-4F0635FA2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7A8952D0-CC33-4D8C-ABD8-58138C3E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35C56-943B-4288-BFD5-2BA39961B66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pic>
        <p:nvPicPr>
          <p:cNvPr id="7" name="Picture 8" descr="Resultado de imagem para aquarela">
            <a:extLst>
              <a:ext uri="{FF2B5EF4-FFF2-40B4-BE49-F238E27FC236}">
                <a16:creationId xmlns:a16="http://schemas.microsoft.com/office/drawing/2014/main" xmlns="" id="{57CD595B-C00A-49E9-9652-F67DB211A0D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0650" y="1446213"/>
            <a:ext cx="9385300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17140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pt-BR"/>
              <a:t>Editar estilos de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19554C-0547-4F55-B571-992B97991C6E}" type="datetime1">
              <a:rPr lang="pt-BR" smtClean="0"/>
              <a:pPr rtl="0"/>
              <a:t>04/02/2019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dirty="0"/>
              <a:t>Adicionar um rodapé</a:t>
            </a:r>
          </a:p>
        </p:txBody>
      </p:sp>
      <p:sp>
        <p:nvSpPr>
          <p:cNvPr id="6" name="Espaço reservado para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pt-BR" smtClean="0"/>
              <a:pPr rtl="0"/>
              <a:t>‹nº›</a:t>
            </a:fld>
            <a:endParaRPr lang="pt-BR" dirty="0"/>
          </a:p>
        </p:txBody>
      </p:sp>
      <p:pic>
        <p:nvPicPr>
          <p:cNvPr id="7" name="Picture 8" descr="Resultado de imagem para aquarela">
            <a:extLst>
              <a:ext uri="{FF2B5EF4-FFF2-40B4-BE49-F238E27FC236}">
                <a16:creationId xmlns:a16="http://schemas.microsoft.com/office/drawing/2014/main" xmlns="" id="{1FEB2D4A-B36F-41CD-ABE6-BE2DA728C0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0650" y="1446213"/>
            <a:ext cx="9385300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35809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Resultado de imagem para aquarela">
            <a:extLst>
              <a:ext uri="{FF2B5EF4-FFF2-40B4-BE49-F238E27FC236}">
                <a16:creationId xmlns:a16="http://schemas.microsoft.com/office/drawing/2014/main" xmlns="" id="{D8695B3F-A77A-45EE-9C19-0934895A42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0650" y="1446213"/>
            <a:ext cx="9385300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xmlns="" id="{BAF2B3F8-5AC4-4820-87FD-9E2CDD933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D2C9D-5C0A-43AD-BAAF-1A6F6D1530C2}" type="datetime1">
              <a:rPr lang="pt-BR" smtClean="0"/>
              <a:pPr>
                <a:defRPr/>
              </a:pPr>
              <a:t>04/02/2019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xmlns="" id="{A5FDDC31-1F34-4667-8ABB-3765047DD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xmlns="" id="{0993C164-D9C2-469A-9FCA-84BD362C2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9BAEE-5405-463A-AE6A-9C68977535B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822923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Resultado de imagem para aquarela">
            <a:extLst>
              <a:ext uri="{FF2B5EF4-FFF2-40B4-BE49-F238E27FC236}">
                <a16:creationId xmlns:a16="http://schemas.microsoft.com/office/drawing/2014/main" xmlns="" id="{FB9A2E2D-AF6B-4F5A-834B-57679471C25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4138" y="739775"/>
            <a:ext cx="9385301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xmlns="" id="{E27810A4-35BD-4EF9-8F1C-D62413648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81A03-6DAE-48EE-9D0A-7F4E598A9128}" type="datetime1">
              <a:rPr lang="pt-BR" smtClean="0"/>
              <a:pPr>
                <a:defRPr/>
              </a:pPr>
              <a:t>04/02/2019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xmlns="" id="{46CDE8E8-11DF-457B-AE18-F2471DF34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xmlns="" id="{B23C71D7-266E-4E45-AD35-68BD7858B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2B3EA-8EDE-4FF8-A99D-464A6155DF6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194166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Resultado de imagem para aquarela">
            <a:extLst>
              <a:ext uri="{FF2B5EF4-FFF2-40B4-BE49-F238E27FC236}">
                <a16:creationId xmlns:a16="http://schemas.microsoft.com/office/drawing/2014/main" xmlns="" id="{F8FD3746-8F1F-4174-8AA5-E8314A7337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0650" y="2708275"/>
            <a:ext cx="9385300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Data 3">
            <a:extLst>
              <a:ext uri="{FF2B5EF4-FFF2-40B4-BE49-F238E27FC236}">
                <a16:creationId xmlns:a16="http://schemas.microsoft.com/office/drawing/2014/main" xmlns="" id="{469D939B-3514-4DC3-921C-CC9B3E9DC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DC653-E5CA-4234-BBAC-F7F0FED9AEC2}" type="datetime1">
              <a:rPr lang="pt-BR" smtClean="0"/>
              <a:pPr>
                <a:defRPr/>
              </a:pPr>
              <a:t>04/02/2019</a:t>
            </a:fld>
            <a:endParaRPr lang="pt-BR"/>
          </a:p>
        </p:txBody>
      </p:sp>
      <p:sp>
        <p:nvSpPr>
          <p:cNvPr id="7" name="Espaço Reservado para Rodapé 4">
            <a:extLst>
              <a:ext uri="{FF2B5EF4-FFF2-40B4-BE49-F238E27FC236}">
                <a16:creationId xmlns:a16="http://schemas.microsoft.com/office/drawing/2014/main" xmlns="" id="{457A9CCA-E955-49EC-B138-C4E514BF1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>
            <a:extLst>
              <a:ext uri="{FF2B5EF4-FFF2-40B4-BE49-F238E27FC236}">
                <a16:creationId xmlns:a16="http://schemas.microsoft.com/office/drawing/2014/main" xmlns="" id="{3D829BE2-2600-4541-84A5-A46C3FBB9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656DA-C9C5-4DE7-B5DF-EB2E779FA77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898625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Resultado de imagem para aquarela">
            <a:extLst>
              <a:ext uri="{FF2B5EF4-FFF2-40B4-BE49-F238E27FC236}">
                <a16:creationId xmlns:a16="http://schemas.microsoft.com/office/drawing/2014/main" xmlns="" id="{41812752-96AE-4018-8957-3962BC1596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719388" y="1768475"/>
            <a:ext cx="9385301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8" name="Espaço Reservado para Data 3">
            <a:extLst>
              <a:ext uri="{FF2B5EF4-FFF2-40B4-BE49-F238E27FC236}">
                <a16:creationId xmlns:a16="http://schemas.microsoft.com/office/drawing/2014/main" xmlns="" id="{2CF0532D-6271-4BC7-BD44-755745869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6A0FB-4560-41DA-89E1-E0585BD8C578}" type="datetime1">
              <a:rPr lang="pt-BR" smtClean="0"/>
              <a:pPr>
                <a:defRPr/>
              </a:pPr>
              <a:t>04/02/2019</a:t>
            </a:fld>
            <a:endParaRPr lang="pt-BR"/>
          </a:p>
        </p:txBody>
      </p:sp>
      <p:sp>
        <p:nvSpPr>
          <p:cNvPr id="9" name="Espaço Reservado para Rodapé 4">
            <a:extLst>
              <a:ext uri="{FF2B5EF4-FFF2-40B4-BE49-F238E27FC236}">
                <a16:creationId xmlns:a16="http://schemas.microsoft.com/office/drawing/2014/main" xmlns="" id="{AF199CDD-26BE-43BE-A43A-67B06871C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5">
            <a:extLst>
              <a:ext uri="{FF2B5EF4-FFF2-40B4-BE49-F238E27FC236}">
                <a16:creationId xmlns:a16="http://schemas.microsoft.com/office/drawing/2014/main" xmlns="" id="{C463DB6B-4964-43D7-B4E7-C7FA686E2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CCA96-2E32-47FF-B9C1-A4CD524644C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3378922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Resultado de imagem para aquarela">
            <a:extLst>
              <a:ext uri="{FF2B5EF4-FFF2-40B4-BE49-F238E27FC236}">
                <a16:creationId xmlns:a16="http://schemas.microsoft.com/office/drawing/2014/main" xmlns="" id="{CB88A171-34D2-4FC1-8BF9-66649B5169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1300" y="1930400"/>
            <a:ext cx="9385300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FFF11EB-8717-4C6A-A252-3B28249CD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FEEF8-44BD-4B18-83B0-4D72C5F60213}" type="datetime1">
              <a:rPr lang="pt-BR" smtClean="0"/>
              <a:pPr>
                <a:defRPr/>
              </a:pPr>
              <a:t>04/02/2019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B9F51F9-8340-4E49-9DC9-1B080B005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516E6A8-45BA-479E-8E30-5A354A0FD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D8C5D-68E9-434F-9A5F-B554928F6B4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726423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Resultado de imagem para aquarela">
            <a:extLst>
              <a:ext uri="{FF2B5EF4-FFF2-40B4-BE49-F238E27FC236}">
                <a16:creationId xmlns:a16="http://schemas.microsoft.com/office/drawing/2014/main" xmlns="" id="{281980C8-1CFF-4A78-BF7D-2C4002F5BF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1300" y="1930400"/>
            <a:ext cx="9385300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xmlns="" id="{72B5F565-E0C0-4E8E-A63E-02868FF08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3A4A9-6874-45CF-9613-EB43C26A41AB}" type="datetime1">
              <a:rPr lang="pt-BR" smtClean="0"/>
              <a:pPr>
                <a:defRPr/>
              </a:pPr>
              <a:t>04/02/2019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xmlns="" id="{13E8262C-3B71-46E8-9751-B708B08AF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xmlns="" id="{F232580C-86F6-4044-B77B-BCD84E38A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092D1-3FC3-44CC-9AA9-BE9EDC5D4B2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197643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xmlns="" id="{B500FC18-8F49-4C7A-A4C7-C2B1C0624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671F3-EEBD-4050-B290-0F656B30D614}" type="datetime1">
              <a:rPr lang="pt-BR" smtClean="0"/>
              <a:pPr>
                <a:defRPr/>
              </a:pPr>
              <a:t>04/02/2019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xmlns="" id="{BC5BF9B6-890A-42C8-975F-5584BE074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xmlns="" id="{5A8E9E98-BA42-448D-8B39-2CA6C4A98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36106-D665-4609-A200-2DF6A9E02F6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pic>
        <p:nvPicPr>
          <p:cNvPr id="8" name="Picture 8" descr="Resultado de imagem para aquarela">
            <a:extLst>
              <a:ext uri="{FF2B5EF4-FFF2-40B4-BE49-F238E27FC236}">
                <a16:creationId xmlns:a16="http://schemas.microsoft.com/office/drawing/2014/main" xmlns="" id="{883EA68A-BAD0-4823-849C-0380392CFC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0650" y="1446213"/>
            <a:ext cx="9385300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9619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xmlns="" id="{30BCDCF3-0664-495D-848D-6EC46A165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A32B5-CE14-4E0E-8D58-5199319CA12B}" type="datetime1">
              <a:rPr lang="pt-BR" smtClean="0"/>
              <a:pPr>
                <a:defRPr/>
              </a:pPr>
              <a:t>04/02/2019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xmlns="" id="{57F0F7DD-7E3D-457D-8F58-38E539C80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xmlns="" id="{84B1BCA1-0637-4EB8-A97E-9C7BC332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97DFC-6A35-40D7-9022-5E6BB64ED68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pic>
        <p:nvPicPr>
          <p:cNvPr id="8" name="Picture 8" descr="Resultado de imagem para aquarela">
            <a:extLst>
              <a:ext uri="{FF2B5EF4-FFF2-40B4-BE49-F238E27FC236}">
                <a16:creationId xmlns:a16="http://schemas.microsoft.com/office/drawing/2014/main" xmlns="" id="{C2D1638B-1258-4CAC-957E-2299B6A4B6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0650" y="1446213"/>
            <a:ext cx="9385300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47215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xmlns="" id="{C27AC9DB-4227-4620-A8F5-FD8872A5847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xmlns="" id="{7AD3A8DA-0238-4601-8C30-7C38ACC18C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F3E6F4F0-83E5-4824-832D-38E6343F4B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501B716-911F-45A3-AD72-CF918E62BF27}" type="datetime1">
              <a:rPr lang="pt-BR" smtClean="0"/>
              <a:pPr>
                <a:defRPr/>
              </a:pPr>
              <a:t>04/02/2019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D83D2599-07D1-450B-B491-5FEE17F43F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F48D577A-1937-48B2-8229-7DC1DA4374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7705F30-51A7-4E97-9C09-CF4E6B6920F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  <p:pic>
        <p:nvPicPr>
          <p:cNvPr id="1031" name="Imagem 7">
            <a:extLst>
              <a:ext uri="{FF2B5EF4-FFF2-40B4-BE49-F238E27FC236}">
                <a16:creationId xmlns:a16="http://schemas.microsoft.com/office/drawing/2014/main" xmlns="" id="{2087A5C8-6813-4AE8-A49F-8C6F876EC1A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83" t="19684" r="9229" b="34384"/>
          <a:stretch>
            <a:fillRect/>
          </a:stretch>
        </p:blipFill>
        <p:spPr bwMode="auto">
          <a:xfrm>
            <a:off x="5580063" y="404813"/>
            <a:ext cx="30146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Imagem 7">
            <a:extLst>
              <a:ext uri="{FF2B5EF4-FFF2-40B4-BE49-F238E27FC236}">
                <a16:creationId xmlns:a16="http://schemas.microsoft.com/office/drawing/2014/main" xmlns="" id="{5E5EE824-5E8F-419C-A6F9-8225E01447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93" t="26237" r="15614" b="27721"/>
          <a:stretch>
            <a:fillRect/>
          </a:stretch>
        </p:blipFill>
        <p:spPr bwMode="auto">
          <a:xfrm>
            <a:off x="5580063" y="376238"/>
            <a:ext cx="302418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25" r:id="rId8"/>
    <p:sldLayoutId id="2147483726" r:id="rId9"/>
    <p:sldLayoutId id="2147483727" r:id="rId10"/>
    <p:sldLayoutId id="2147483728" r:id="rId11"/>
    <p:sldLayoutId id="2147483736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mobiletime.us15.list-manage.com/track/click?u=0f754ccc4249306c2ffa42aa6&amp;id=e62242d0eb&amp;e=e960b3e47b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svg"/><Relationship Id="rId4" Type="http://schemas.openxmlformats.org/officeDocument/2006/relationships/image" Target="../media/image6.png"/><Relationship Id="rId9" Type="http://schemas.openxmlformats.org/officeDocument/2006/relationships/image" Target="../media/image12.sv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13" Type="http://schemas.openxmlformats.org/officeDocument/2006/relationships/image" Target="../media/image70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12" Type="http://schemas.openxmlformats.org/officeDocument/2006/relationships/image" Target="../media/image69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11" Type="http://schemas.openxmlformats.org/officeDocument/2006/relationships/image" Target="../media/image68.jpeg"/><Relationship Id="rId5" Type="http://schemas.openxmlformats.org/officeDocument/2006/relationships/image" Target="../media/image62.jpeg"/><Relationship Id="rId15" Type="http://schemas.openxmlformats.org/officeDocument/2006/relationships/image" Target="../media/image72.jpeg"/><Relationship Id="rId10" Type="http://schemas.openxmlformats.org/officeDocument/2006/relationships/image" Target="../media/image67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Relationship Id="rId14" Type="http://schemas.openxmlformats.org/officeDocument/2006/relationships/image" Target="../media/image7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3">
            <a:extLst>
              <a:ext uri="{FF2B5EF4-FFF2-40B4-BE49-F238E27FC236}">
                <a16:creationId xmlns:a16="http://schemas.microsoft.com/office/drawing/2014/main" xmlns="" id="{4B340289-B033-4059-990E-28D112F46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751" y="1628800"/>
            <a:ext cx="4560441" cy="255454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t-BR" altLang="pt-BR" sz="8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itchFamily="34" charset="0"/>
              </a:rPr>
              <a:t>Quanto vale sua Rádio?</a:t>
            </a:r>
          </a:p>
        </p:txBody>
      </p:sp>
      <p:sp>
        <p:nvSpPr>
          <p:cNvPr id="11267" name="AutoShape 10" descr="Resultado de imagem para pattern ppt">
            <a:extLst>
              <a:ext uri="{FF2B5EF4-FFF2-40B4-BE49-F238E27FC236}">
                <a16:creationId xmlns:a16="http://schemas.microsoft.com/office/drawing/2014/main" xmlns="" id="{6D94D6E3-279D-4BB2-B7FD-92A6D5E9914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542EDB5B-0CF2-4908-88AB-2ABC420886A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275962"/>
            <a:ext cx="3941423" cy="5439164"/>
          </a:xfrm>
          <a:prstGeom prst="rect">
            <a:avLst/>
          </a:prstGeom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71DBFE4B-893E-4ACA-8B87-8F2E9849B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7FBA86-91C4-4702-8A9D-48F1B396C0EA}" type="slidenum">
              <a:rPr lang="pt-BR" altLang="pt-BR" smtClean="0"/>
              <a:pPr>
                <a:defRPr/>
              </a:pPr>
              <a:t>1</a:t>
            </a:fld>
            <a:endParaRPr lang="pt-BR" alt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Conteúdo 2">
            <a:extLst>
              <a:ext uri="{FF2B5EF4-FFF2-40B4-BE49-F238E27FC236}">
                <a16:creationId xmlns:a16="http://schemas.microsoft.com/office/drawing/2014/main" xmlns="" id="{CBC0082F-4811-4580-B660-2A9161AC2A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pt-BR" altLang="pt-BR" sz="11500" dirty="0">
                <a:latin typeface="Agency FB" panose="020B0503020202020204" pitchFamily="34" charset="0"/>
              </a:rPr>
              <a:t>Mas no Brasil isso não funciona!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CCF6719A-DB59-4E58-A85A-DEFD857C6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BAEE-5405-463A-AE6A-9C68977535B8}" type="slidenum">
              <a:rPr lang="pt-BR" altLang="pt-BR" smtClean="0"/>
              <a:pPr>
                <a:defRPr/>
              </a:pPr>
              <a:t>10</a:t>
            </a:fld>
            <a:endParaRPr lang="pt-BR" altLang="pt-B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164EC61D-AC34-40CB-8750-250F1DBB1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78212"/>
            <a:ext cx="8229600" cy="4535164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pt-BR" altLang="pt-BR" sz="11500" dirty="0">
                <a:latin typeface="Agency FB" panose="020B0503020202020204" pitchFamily="34" charset="0"/>
              </a:rPr>
              <a:t>Funciona sim !!!!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684038C5-511F-4224-B513-2BFA37EE7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BAEE-5405-463A-AE6A-9C68977535B8}" type="slidenum">
              <a:rPr lang="pt-BR" altLang="pt-BR" smtClean="0"/>
              <a:pPr>
                <a:defRPr/>
              </a:pPr>
              <a:t>11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2016026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D277C254-ADCC-42D0-AE7A-70DC178A5078}"/>
              </a:ext>
            </a:extLst>
          </p:cNvPr>
          <p:cNvGraphicFramePr>
            <a:graphicFrameLocks noGrp="1"/>
          </p:cNvGraphicFramePr>
          <p:nvPr/>
        </p:nvGraphicFramePr>
        <p:xfrm>
          <a:off x="323850" y="1196975"/>
          <a:ext cx="8526463" cy="56755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8151">
                  <a:extLst>
                    <a:ext uri="{9D8B030D-6E8A-4147-A177-3AD203B41FA5}">
                      <a16:colId xmlns:a16="http://schemas.microsoft.com/office/drawing/2014/main" xmlns="" val="2333109108"/>
                    </a:ext>
                  </a:extLst>
                </a:gridCol>
                <a:gridCol w="4026187">
                  <a:extLst>
                    <a:ext uri="{9D8B030D-6E8A-4147-A177-3AD203B41FA5}">
                      <a16:colId xmlns:a16="http://schemas.microsoft.com/office/drawing/2014/main" xmlns="" val="2458522514"/>
                    </a:ext>
                  </a:extLst>
                </a:gridCol>
                <a:gridCol w="2712125">
                  <a:extLst>
                    <a:ext uri="{9D8B030D-6E8A-4147-A177-3AD203B41FA5}">
                      <a16:colId xmlns:a16="http://schemas.microsoft.com/office/drawing/2014/main" xmlns="" val="1910063212"/>
                    </a:ext>
                  </a:extLst>
                </a:gridCol>
              </a:tblGrid>
              <a:tr h="775397"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Empresa startup</a:t>
                      </a:r>
                      <a:endParaRPr lang="pt-BR" sz="4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Ramo de atividade</a:t>
                      </a:r>
                      <a:endParaRPr lang="pt-BR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Valor investidos por anjos</a:t>
                      </a:r>
                      <a:endParaRPr lang="pt-BR" sz="4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 anchor="ctr"/>
                </a:tc>
                <a:extLst>
                  <a:ext uri="{0D108BD9-81ED-4DB2-BD59-A6C34878D82A}">
                    <a16:rowId xmlns:a16="http://schemas.microsoft.com/office/drawing/2014/main" xmlns="" val="457543833"/>
                  </a:ext>
                </a:extLst>
              </a:tr>
              <a:tr h="514745">
                <a:tc>
                  <a:txBody>
                    <a:bodyPr/>
                    <a:lstStyle/>
                    <a:p>
                      <a:pPr algn="l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 err="1">
                          <a:effectLst/>
                        </a:rPr>
                        <a:t>Nubank</a:t>
                      </a:r>
                      <a:endParaRPr lang="pt-BR" sz="4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Cartão de crédito</a:t>
                      </a:r>
                      <a:endParaRPr lang="pt-BR" sz="4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>
                          <a:effectLst/>
                        </a:rPr>
                        <a:t>US$ 82 milhões</a:t>
                      </a:r>
                      <a:endParaRPr lang="pt-BR" sz="4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 anchor="ctr"/>
                </a:tc>
                <a:extLst>
                  <a:ext uri="{0D108BD9-81ED-4DB2-BD59-A6C34878D82A}">
                    <a16:rowId xmlns:a16="http://schemas.microsoft.com/office/drawing/2014/main" xmlns="" val="522526886"/>
                  </a:ext>
                </a:extLst>
              </a:tr>
              <a:tr h="775397">
                <a:tc>
                  <a:txBody>
                    <a:bodyPr/>
                    <a:lstStyle/>
                    <a:p>
                      <a:pPr algn="l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Psafe</a:t>
                      </a:r>
                      <a:endParaRPr lang="pt-BR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Aplicativos de segurança e performance </a:t>
                      </a:r>
                      <a:endParaRPr lang="pt-BR" sz="4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>
                          <a:effectLst/>
                        </a:rPr>
                        <a:t>US$ 30 milhões</a:t>
                      </a:r>
                      <a:endParaRPr lang="pt-BR" sz="4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 anchor="ctr"/>
                </a:tc>
                <a:extLst>
                  <a:ext uri="{0D108BD9-81ED-4DB2-BD59-A6C34878D82A}">
                    <a16:rowId xmlns:a16="http://schemas.microsoft.com/office/drawing/2014/main" xmlns="" val="3014395126"/>
                  </a:ext>
                </a:extLst>
              </a:tr>
              <a:tr h="775397">
                <a:tc>
                  <a:txBody>
                    <a:bodyPr/>
                    <a:lstStyle/>
                    <a:p>
                      <a:pPr algn="l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Beleza na WEB</a:t>
                      </a:r>
                      <a:endParaRPr lang="pt-BR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E-commerce de produtos de beleza</a:t>
                      </a:r>
                      <a:endParaRPr lang="pt-BR" sz="4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>
                          <a:effectLst/>
                        </a:rPr>
                        <a:t>US$ 30 milhões</a:t>
                      </a:r>
                      <a:endParaRPr lang="pt-BR" sz="4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 anchor="ctr"/>
                </a:tc>
                <a:extLst>
                  <a:ext uri="{0D108BD9-81ED-4DB2-BD59-A6C34878D82A}">
                    <a16:rowId xmlns:a16="http://schemas.microsoft.com/office/drawing/2014/main" xmlns="" val="2469352773"/>
                  </a:ext>
                </a:extLst>
              </a:tr>
              <a:tr h="514745">
                <a:tc>
                  <a:txBody>
                    <a:bodyPr/>
                    <a:lstStyle/>
                    <a:p>
                      <a:pPr algn="l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Officer</a:t>
                      </a:r>
                      <a:endParaRPr lang="pt-BR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Distribuidora de software</a:t>
                      </a:r>
                      <a:endParaRPr lang="pt-BR" sz="4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>
                          <a:effectLst/>
                        </a:rPr>
                        <a:t>US$ 16 milhões</a:t>
                      </a:r>
                      <a:endParaRPr lang="pt-BR" sz="4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 anchor="ctr"/>
                </a:tc>
                <a:extLst>
                  <a:ext uri="{0D108BD9-81ED-4DB2-BD59-A6C34878D82A}">
                    <a16:rowId xmlns:a16="http://schemas.microsoft.com/office/drawing/2014/main" xmlns="" val="3756210900"/>
                  </a:ext>
                </a:extLst>
              </a:tr>
              <a:tr h="514745">
                <a:tc>
                  <a:txBody>
                    <a:bodyPr/>
                    <a:lstStyle/>
                    <a:p>
                      <a:pPr algn="l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Loggi</a:t>
                      </a:r>
                      <a:endParaRPr lang="pt-BR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Plataforma digital de entregas</a:t>
                      </a:r>
                      <a:endParaRPr lang="pt-BR" sz="4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>
                          <a:effectLst/>
                        </a:rPr>
                        <a:t>US$ 14 milhões</a:t>
                      </a:r>
                      <a:endParaRPr lang="pt-BR" sz="4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 anchor="ctr"/>
                </a:tc>
                <a:extLst>
                  <a:ext uri="{0D108BD9-81ED-4DB2-BD59-A6C34878D82A}">
                    <a16:rowId xmlns:a16="http://schemas.microsoft.com/office/drawing/2014/main" xmlns="" val="248140621"/>
                  </a:ext>
                </a:extLst>
              </a:tr>
              <a:tr h="775397">
                <a:tc>
                  <a:txBody>
                    <a:bodyPr/>
                    <a:lstStyle/>
                    <a:p>
                      <a:pPr algn="l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GetNinjas</a:t>
                      </a:r>
                      <a:endParaRPr lang="pt-BR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Conecta profissionais aos clientes</a:t>
                      </a:r>
                      <a:endParaRPr lang="pt-BR" sz="4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>
                          <a:effectLst/>
                        </a:rPr>
                        <a:t>US$ 13 milhões</a:t>
                      </a:r>
                      <a:endParaRPr lang="pt-BR" sz="4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 anchor="ctr"/>
                </a:tc>
                <a:extLst>
                  <a:ext uri="{0D108BD9-81ED-4DB2-BD59-A6C34878D82A}">
                    <a16:rowId xmlns:a16="http://schemas.microsoft.com/office/drawing/2014/main" xmlns="" val="3114989991"/>
                  </a:ext>
                </a:extLst>
              </a:tr>
              <a:tr h="514745">
                <a:tc>
                  <a:txBody>
                    <a:bodyPr/>
                    <a:lstStyle/>
                    <a:p>
                      <a:pPr algn="l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WebRadar</a:t>
                      </a:r>
                      <a:endParaRPr lang="pt-BR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Big data e internet das coisas</a:t>
                      </a:r>
                      <a:endParaRPr lang="pt-BR" sz="4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>
                          <a:effectLst/>
                        </a:rPr>
                        <a:t>US$ 10 milhões</a:t>
                      </a:r>
                      <a:endParaRPr lang="pt-BR" sz="4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 anchor="ctr"/>
                </a:tc>
                <a:extLst>
                  <a:ext uri="{0D108BD9-81ED-4DB2-BD59-A6C34878D82A}">
                    <a16:rowId xmlns:a16="http://schemas.microsoft.com/office/drawing/2014/main" xmlns="" val="3494124009"/>
                  </a:ext>
                </a:extLst>
              </a:tr>
              <a:tr h="514745">
                <a:tc>
                  <a:txBody>
                    <a:bodyPr/>
                    <a:lstStyle/>
                    <a:p>
                      <a:pPr algn="l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Eduk</a:t>
                      </a:r>
                      <a:endParaRPr lang="pt-BR" sz="4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Educação</a:t>
                      </a:r>
                      <a:endParaRPr lang="pt-BR" sz="4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2800" b="1" dirty="0">
                          <a:effectLst/>
                        </a:rPr>
                        <a:t>US$ 10 milhões</a:t>
                      </a:r>
                      <a:endParaRPr lang="pt-BR" sz="4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1" marR="44451" marT="0" marB="0" anchor="ctr"/>
                </a:tc>
                <a:extLst>
                  <a:ext uri="{0D108BD9-81ED-4DB2-BD59-A6C34878D82A}">
                    <a16:rowId xmlns:a16="http://schemas.microsoft.com/office/drawing/2014/main" xmlns="" val="1413680388"/>
                  </a:ext>
                </a:extLst>
              </a:tr>
            </a:tbl>
          </a:graphicData>
        </a:graphic>
      </p:graphicFrame>
      <p:sp>
        <p:nvSpPr>
          <p:cNvPr id="19500" name="CaixaDeTexto 4">
            <a:extLst>
              <a:ext uri="{FF2B5EF4-FFF2-40B4-BE49-F238E27FC236}">
                <a16:creationId xmlns:a16="http://schemas.microsoft.com/office/drawing/2014/main" xmlns="" id="{699437FD-C7ED-402F-BE4C-EC1EA7E733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-207963"/>
            <a:ext cx="4248150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800" b="1">
                <a:latin typeface="Agency FB" panose="020B0503020202020204" pitchFamily="34" charset="0"/>
              </a:rPr>
              <a:t>Startups brasileiras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67185E32-6464-441D-82F3-4947610CA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BAEE-5405-463A-AE6A-9C68977535B8}" type="slidenum">
              <a:rPr lang="pt-BR" altLang="pt-BR" smtClean="0"/>
              <a:pPr>
                <a:defRPr/>
              </a:pPr>
              <a:t>12</a:t>
            </a:fld>
            <a:endParaRPr lang="pt-BR" altLang="pt-B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BE120B36-CE3D-4022-AA27-7D5D5A545E43}"/>
              </a:ext>
            </a:extLst>
          </p:cNvPr>
          <p:cNvSpPr txBox="1"/>
          <p:nvPr/>
        </p:nvSpPr>
        <p:spPr>
          <a:xfrm>
            <a:off x="3491880" y="1124744"/>
            <a:ext cx="547260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Em seis meses, a conta corrente do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Nubank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, conquistou 1,5 milhão de usuários: qualquer pessoa pode abrir uma conta, mesmo se não tiver cartão do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Nubank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Nubank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não cobra nenhuma tarifa: abertura, manutenção ou transferências (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TEDs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DOCs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). Além disso, todo dinheiro depositado nas </a:t>
            </a:r>
            <a:r>
              <a:rPr lang="pt-BR" sz="2800" dirty="0" err="1">
                <a:latin typeface="Arial" panose="020B0604020202020204" pitchFamily="34" charset="0"/>
                <a:cs typeface="Arial" panose="020B0604020202020204" pitchFamily="34" charset="0"/>
              </a:rPr>
              <a:t>NuContas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 rende até 100% do CDI, com liquidez diária.</a:t>
            </a:r>
          </a:p>
        </p:txBody>
      </p:sp>
      <p:pic>
        <p:nvPicPr>
          <p:cNvPr id="1026" name="Picture 2" descr="https://ci6.googleusercontent.com/proxy/--2rRh9j2KFR7O_x1ofz6rXpoTOgEzMkpPZ8hRClt0e63x7Kc5sfqN_H5d9hqNeNHWQ5_5Sxu1XebaXbGCzctOdEO0B-vZRqxt-6-neoXe9HPym3Ck8tCZjuj92CmvSuCyHgvg=s0-d-e1-ft#http://i.mobiletime.com.br/arqs/imagem/hp/ba32c0e99eab4ee2bfd60153b958e0d9.jpg">
            <a:hlinkClick r:id="rId2"/>
            <a:extLst>
              <a:ext uri="{FF2B5EF4-FFF2-40B4-BE49-F238E27FC236}">
                <a16:creationId xmlns:a16="http://schemas.microsoft.com/office/drawing/2014/main" xmlns="" id="{A8653168-7BA0-48BA-987C-F85B00F87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415" y="1538297"/>
            <a:ext cx="2143683" cy="1400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44018565-AC5B-4691-B117-ADF3A4C7F3C2}"/>
              </a:ext>
            </a:extLst>
          </p:cNvPr>
          <p:cNvSpPr txBox="1"/>
          <p:nvPr/>
        </p:nvSpPr>
        <p:spPr>
          <a:xfrm>
            <a:off x="196375" y="3050860"/>
            <a:ext cx="3403264" cy="1916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1050" b="1" dirty="0">
                <a:cs typeface="Arial" panose="020B0604020202020204" pitchFamily="34" charset="0"/>
              </a:rPr>
              <a:t>13/06/2018 </a:t>
            </a:r>
            <a:r>
              <a:rPr lang="pt-BR" altLang="pt-BR" sz="1050" b="1" dirty="0" err="1">
                <a:cs typeface="Arial" panose="020B0604020202020204" pitchFamily="34" charset="0"/>
              </a:rPr>
              <a:t>às</a:t>
            </a:r>
            <a:r>
              <a:rPr lang="pt-BR" altLang="pt-BR" sz="1050" b="1" dirty="0">
                <a:cs typeface="Arial" panose="020B0604020202020204" pitchFamily="34" charset="0"/>
              </a:rPr>
              <a:t> </a:t>
            </a:r>
            <a:r>
              <a:rPr lang="pt-BR" altLang="pt-BR" sz="1050" b="1" dirty="0" err="1">
                <a:cs typeface="Arial" panose="020B0604020202020204" pitchFamily="34" charset="0"/>
              </a:rPr>
              <a:t>22h46</a:t>
            </a:r>
            <a:endParaRPr lang="pt-BR" altLang="pt-BR" sz="1200" b="1" dirty="0"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701" b="1" dirty="0" err="1">
                <a:cs typeface="Arial" panose="020B0604020202020204" pitchFamily="34" charset="0"/>
              </a:rPr>
              <a:t>Nubank</a:t>
            </a:r>
            <a:r>
              <a:rPr lang="pt-BR" altLang="pt-BR" sz="2701" b="1" dirty="0">
                <a:cs typeface="Arial" panose="020B0604020202020204" pitchFamily="34" charset="0"/>
              </a:rPr>
              <a:t> conquista 1,5 milhão de correntistas em seis meses.</a:t>
            </a:r>
            <a:endParaRPr lang="pt-BR" sz="2701" dirty="0"/>
          </a:p>
        </p:txBody>
      </p:sp>
    </p:spTree>
    <p:extLst>
      <p:ext uri="{BB962C8B-B14F-4D97-AF65-F5344CB8AC3E}">
        <p14:creationId xmlns:p14="http://schemas.microsoft.com/office/powerpoint/2010/main" xmlns="" val="2304813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2CA1FE0E-C706-47D6-BD1C-C3BC7F1AA21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4615" y="1802321"/>
            <a:ext cx="2995440" cy="376145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283CC501-8062-4ABD-8B19-868F4303474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2684" t="2652"/>
          <a:stretch/>
        </p:blipFill>
        <p:spPr>
          <a:xfrm>
            <a:off x="4085819" y="2029239"/>
            <a:ext cx="2052763" cy="3344483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xmlns="" id="{9C6ED7AD-8CEB-4D70-B43B-B1E8C7780DF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2684" b="2877"/>
          <a:stretch/>
        </p:blipFill>
        <p:spPr>
          <a:xfrm>
            <a:off x="6462702" y="1888090"/>
            <a:ext cx="2052763" cy="3647693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xmlns="" id="{B1F4823F-D5EB-4FF3-8810-9AF94331CA16}"/>
              </a:ext>
            </a:extLst>
          </p:cNvPr>
          <p:cNvSpPr/>
          <p:nvPr/>
        </p:nvSpPr>
        <p:spPr>
          <a:xfrm>
            <a:off x="844615" y="1802322"/>
            <a:ext cx="2995440" cy="373346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83090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F999E799-8D76-4693-9847-BDF71F0CDF53}"/>
              </a:ext>
            </a:extLst>
          </p:cNvPr>
          <p:cNvSpPr/>
          <p:nvPr/>
        </p:nvSpPr>
        <p:spPr>
          <a:xfrm>
            <a:off x="444802" y="5354947"/>
            <a:ext cx="8481151" cy="102638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tx1"/>
                </a:solidFill>
              </a:rPr>
              <a:t>UNICÓRNIO É A EMPRESA STAR-</a:t>
            </a:r>
            <a:r>
              <a:rPr lang="pt-BR" sz="3200" b="1" dirty="0" err="1">
                <a:solidFill>
                  <a:schemeClr val="tx1"/>
                </a:solidFill>
              </a:rPr>
              <a:t>UP</a:t>
            </a:r>
            <a:r>
              <a:rPr lang="pt-BR" sz="3200" b="1" dirty="0">
                <a:solidFill>
                  <a:schemeClr val="tx1"/>
                </a:solidFill>
              </a:rPr>
              <a:t> CUJO VALOR DE MERCADO ALCANÇOU 1 BILHÃO DE DÓLARES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732D37F6-8069-4489-BF59-5D413EDCA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375" y="1196752"/>
            <a:ext cx="8751251" cy="3744810"/>
          </a:xfrm>
        </p:spPr>
        <p:txBody>
          <a:bodyPr>
            <a:normAutofit fontScale="85000" lnSpcReduction="20000"/>
          </a:bodyPr>
          <a:lstStyle/>
          <a:p>
            <a:pPr marL="0" indent="0" algn="ctr" fontAlgn="base">
              <a:buNone/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Os 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UNICÓRNIOS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brasileiros são:</a:t>
            </a:r>
          </a:p>
          <a:p>
            <a:pPr marL="0" indent="0" algn="ctr" fontAlgn="base">
              <a:buNone/>
            </a:pP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fontAlgn="base">
              <a:buNone/>
            </a:pPr>
            <a:r>
              <a:rPr lang="pt-BR" sz="4000" b="1" dirty="0">
                <a:latin typeface="Arial Black" panose="020B0A04020102020204" pitchFamily="34" charset="0"/>
                <a:cs typeface="Arial" panose="020B0604020202020204" pitchFamily="34" charset="0"/>
              </a:rPr>
              <a:t>99 TAXI</a:t>
            </a:r>
          </a:p>
          <a:p>
            <a:pPr marL="0" indent="0" algn="ctr" fontAlgn="base">
              <a:buNone/>
            </a:pPr>
            <a:r>
              <a:rPr lang="pt-BR" sz="4000" b="1" dirty="0" err="1">
                <a:latin typeface="Arial Black" panose="020B0A04020102020204" pitchFamily="34" charset="0"/>
                <a:cs typeface="Arial" panose="020B0604020202020204" pitchFamily="34" charset="0"/>
              </a:rPr>
              <a:t>NUBANK</a:t>
            </a:r>
            <a:endParaRPr lang="pt-BR" sz="40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algn="ctr" fontAlgn="base">
              <a:buNone/>
            </a:pPr>
            <a:r>
              <a:rPr lang="pt-BR" sz="4000" b="1" dirty="0" err="1">
                <a:latin typeface="Arial Black" panose="020B0A04020102020204" pitchFamily="34" charset="0"/>
                <a:cs typeface="Arial" panose="020B0604020202020204" pitchFamily="34" charset="0"/>
              </a:rPr>
              <a:t>PagSeguro</a:t>
            </a:r>
            <a:endParaRPr lang="pt-BR" sz="40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algn="ctr" fontAlgn="base">
              <a:buNone/>
            </a:pPr>
            <a:r>
              <a:rPr lang="pt-BR" sz="4000" b="1" dirty="0" err="1">
                <a:latin typeface="Arial Black" panose="020B0A04020102020204" pitchFamily="34" charset="0"/>
                <a:cs typeface="Arial" panose="020B0604020202020204" pitchFamily="34" charset="0"/>
              </a:rPr>
              <a:t>Movile</a:t>
            </a:r>
            <a:endParaRPr lang="pt-BR" sz="4000" b="1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 algn="ctr" fontAlgn="base">
              <a:buNone/>
            </a:pPr>
            <a:r>
              <a:rPr lang="pt-BR" sz="4000" b="1" dirty="0" err="1">
                <a:latin typeface="Arial Black" panose="020B0A04020102020204" pitchFamily="34" charset="0"/>
                <a:cs typeface="Arial" panose="020B0604020202020204" pitchFamily="34" charset="0"/>
              </a:rPr>
              <a:t>Brex</a:t>
            </a:r>
            <a:endParaRPr lang="pt-BR" sz="40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6285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 descr="Resultado de imagem para aquarela">
            <a:extLst>
              <a:ext uri="{FF2B5EF4-FFF2-40B4-BE49-F238E27FC236}">
                <a16:creationId xmlns:a16="http://schemas.microsoft.com/office/drawing/2014/main" xmlns="" id="{299C5A5F-D902-442F-B1E4-443ECB7A5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44675"/>
            <a:ext cx="8093075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ítulo 1">
            <a:extLst>
              <a:ext uri="{FF2B5EF4-FFF2-40B4-BE49-F238E27FC236}">
                <a16:creationId xmlns:a16="http://schemas.microsoft.com/office/drawing/2014/main" xmlns="" id="{6D572C2E-951D-438E-84FE-D9C3EB381C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8888" y="2565400"/>
            <a:ext cx="6858000" cy="2387600"/>
          </a:xfrm>
          <a:extLs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5400" b="1">
                <a:latin typeface="Agency FB" panose="020B0503020202020204" pitchFamily="34" charset="0"/>
              </a:rPr>
              <a:t>Valuation, quem são as referências...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40F535AD-23DB-4FA3-9352-1211764DD726}"/>
              </a:ext>
            </a:extLst>
          </p:cNvPr>
          <p:cNvSpPr txBox="1">
            <a:spLocks/>
          </p:cNvSpPr>
          <p:nvPr/>
        </p:nvSpPr>
        <p:spPr bwMode="auto">
          <a:xfrm>
            <a:off x="7956550" y="836613"/>
            <a:ext cx="792163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pt-BR" sz="6600" dirty="0">
              <a:latin typeface="Agency FB" pitchFamily="34" charset="0"/>
              <a:ea typeface="+mj-ea"/>
              <a:cs typeface="+mj-cs"/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F2BB6656-D0DC-46F6-B39D-D5B1C6DC4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7FBA86-91C4-4702-8A9D-48F1B396C0EA}" type="slidenum">
              <a:rPr lang="pt-BR" altLang="pt-BR" smtClean="0"/>
              <a:pPr>
                <a:defRPr/>
              </a:pPr>
              <a:t>16</a:t>
            </a:fld>
            <a:endParaRPr lang="pt-BR" altLang="pt-B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8" descr="Resultado de imagem para aquarela">
            <a:extLst>
              <a:ext uri="{FF2B5EF4-FFF2-40B4-BE49-F238E27FC236}">
                <a16:creationId xmlns:a16="http://schemas.microsoft.com/office/drawing/2014/main" xmlns="" id="{7DFEFF4F-C4EC-4F25-B10B-409473F88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1651000"/>
            <a:ext cx="7967662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6" descr="Image result for the valuation pope">
            <a:extLst>
              <a:ext uri="{FF2B5EF4-FFF2-40B4-BE49-F238E27FC236}">
                <a16:creationId xmlns:a16="http://schemas.microsoft.com/office/drawing/2014/main" xmlns="" id="{321C6A2C-7E5C-450A-996E-B4B32CFF6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1547" y="1708522"/>
            <a:ext cx="6998845" cy="424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CaixaDeTexto 3">
            <a:extLst>
              <a:ext uri="{FF2B5EF4-FFF2-40B4-BE49-F238E27FC236}">
                <a16:creationId xmlns:a16="http://schemas.microsoft.com/office/drawing/2014/main" xmlns="" id="{D59192F5-4654-4B0C-8E1E-B81BE4CDB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6279703"/>
            <a:ext cx="79208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400" b="1" dirty="0">
                <a:latin typeface="Agency FB" panose="020B0503020202020204" pitchFamily="34" charset="0"/>
              </a:rPr>
              <a:t>“entre os católicos o número um sou eu, mas no VALUATION é o </a:t>
            </a:r>
            <a:r>
              <a:rPr lang="pt-BR" altLang="pt-BR" sz="2400" b="1" dirty="0" err="1">
                <a:latin typeface="Agency FB" panose="020B0503020202020204" pitchFamily="34" charset="0"/>
              </a:rPr>
              <a:t>Aswath</a:t>
            </a:r>
            <a:r>
              <a:rPr lang="pt-BR" altLang="pt-BR" sz="2400" b="1" dirty="0">
                <a:latin typeface="Agency FB" panose="020B0503020202020204" pitchFamily="34" charset="0"/>
              </a:rPr>
              <a:t>”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D1D0A353-2FEB-40C2-AD23-8D1A856A9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BAEE-5405-463A-AE6A-9C68977535B8}" type="slidenum">
              <a:rPr lang="pt-BR" altLang="pt-BR" smtClean="0"/>
              <a:pPr>
                <a:defRPr/>
              </a:pPr>
              <a:t>17</a:t>
            </a:fld>
            <a:endParaRPr lang="pt-BR" altLang="pt-BR"/>
          </a:p>
        </p:txBody>
      </p:sp>
      <p:sp>
        <p:nvSpPr>
          <p:cNvPr id="8" name="CaixaDeTexto 3">
            <a:extLst>
              <a:ext uri="{FF2B5EF4-FFF2-40B4-BE49-F238E27FC236}">
                <a16:creationId xmlns:a16="http://schemas.microsoft.com/office/drawing/2014/main" xmlns="" id="{F21920F8-FA22-421C-B0EF-74D05638D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" y="27781"/>
            <a:ext cx="557776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b="1" dirty="0">
                <a:latin typeface="Agency FB" panose="020B0503020202020204" pitchFamily="34" charset="0"/>
              </a:rPr>
              <a:t>“se o assunto for a alma fale com o Francisco, mas se quiser avaliar alguma coisa procure o Damodaran”</a:t>
            </a:r>
          </a:p>
        </p:txBody>
      </p:sp>
    </p:spTree>
    <p:extLst>
      <p:ext uri="{BB962C8B-B14F-4D97-AF65-F5344CB8AC3E}">
        <p14:creationId xmlns:p14="http://schemas.microsoft.com/office/powerpoint/2010/main" xmlns="" val="4225645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8" descr="Resultado de imagem para aquarela">
            <a:extLst>
              <a:ext uri="{FF2B5EF4-FFF2-40B4-BE49-F238E27FC236}">
                <a16:creationId xmlns:a16="http://schemas.microsoft.com/office/drawing/2014/main" xmlns="" id="{7DFEFF4F-C4EC-4F25-B10B-409473F88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1651000"/>
            <a:ext cx="7967662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 descr="Image result for aswath damodaran family">
            <a:extLst>
              <a:ext uri="{FF2B5EF4-FFF2-40B4-BE49-F238E27FC236}">
                <a16:creationId xmlns:a16="http://schemas.microsoft.com/office/drawing/2014/main" xmlns="" id="{E03BEBA7-C751-4DE9-9A4A-850DBF48D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334" t="8054" r="9128" b="8714"/>
          <a:stretch>
            <a:fillRect/>
          </a:stretch>
        </p:blipFill>
        <p:spPr bwMode="auto">
          <a:xfrm>
            <a:off x="1030833" y="1844824"/>
            <a:ext cx="7286079" cy="389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D1D0A353-2FEB-40C2-AD23-8D1A856A9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BAEE-5405-463A-AE6A-9C68977535B8}" type="slidenum">
              <a:rPr lang="pt-BR" altLang="pt-BR" smtClean="0"/>
              <a:pPr>
                <a:defRPr/>
              </a:pPr>
              <a:t>18</a:t>
            </a:fld>
            <a:endParaRPr lang="pt-BR" altLang="pt-B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ítulo 1">
            <a:extLst>
              <a:ext uri="{FF2B5EF4-FFF2-40B4-BE49-F238E27FC236}">
                <a16:creationId xmlns:a16="http://schemas.microsoft.com/office/drawing/2014/main" xmlns="" id="{1A7D345D-1F51-40DA-87B5-B567B2F2A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8888" y="2565400"/>
            <a:ext cx="6858000" cy="2387600"/>
          </a:xfrm>
          <a:extLs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altLang="pt-BR" sz="5400" b="1" dirty="0">
                <a:latin typeface="Agency FB" panose="020B0503020202020204" pitchFamily="34" charset="0"/>
              </a:rPr>
              <a:t>Quanto vale sua rádio, um pouco de</a:t>
            </a:r>
            <a:br>
              <a:rPr lang="pt-BR" altLang="pt-BR" sz="5400" b="1" dirty="0">
                <a:latin typeface="Agency FB" panose="020B0503020202020204" pitchFamily="34" charset="0"/>
              </a:rPr>
            </a:br>
            <a:r>
              <a:rPr lang="pt-BR" altLang="pt-BR" sz="5400" b="1" dirty="0">
                <a:latin typeface="Agency FB" panose="020B0503020202020204" pitchFamily="34" charset="0"/>
              </a:rPr>
              <a:t>teoria...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40F535AD-23DB-4FA3-9352-1211764DD726}"/>
              </a:ext>
            </a:extLst>
          </p:cNvPr>
          <p:cNvSpPr txBox="1">
            <a:spLocks/>
          </p:cNvSpPr>
          <p:nvPr/>
        </p:nvSpPr>
        <p:spPr bwMode="auto">
          <a:xfrm>
            <a:off x="7956550" y="836613"/>
            <a:ext cx="792163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pt-BR" sz="6600" dirty="0">
              <a:latin typeface="Agency FB" pitchFamily="34" charset="0"/>
              <a:ea typeface="+mj-ea"/>
              <a:cs typeface="+mj-cs"/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E8C71BCC-0111-4E17-AB06-5E0B105A6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7FBA86-91C4-4702-8A9D-48F1B396C0EA}" type="slidenum">
              <a:rPr lang="pt-BR" altLang="pt-BR" smtClean="0"/>
              <a:pPr>
                <a:defRPr/>
              </a:pPr>
              <a:t>19</a:t>
            </a:fld>
            <a:endParaRPr lang="pt-BR" alt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A830ADAA-B2CD-44B9-ACBD-F7F924F17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BAEE-5405-463A-AE6A-9C68977535B8}" type="slidenum">
              <a:rPr lang="pt-BR" altLang="pt-BR" smtClean="0"/>
              <a:pPr>
                <a:defRPr/>
              </a:pPr>
              <a:t>2</a:t>
            </a:fld>
            <a:endParaRPr lang="pt-BR" altLang="pt-BR"/>
          </a:p>
        </p:txBody>
      </p:sp>
      <p:sp>
        <p:nvSpPr>
          <p:cNvPr id="5" name="CaixaDeTexto 3">
            <a:extLst>
              <a:ext uri="{FF2B5EF4-FFF2-40B4-BE49-F238E27FC236}">
                <a16:creationId xmlns:a16="http://schemas.microsoft.com/office/drawing/2014/main" xmlns="" id="{AEA51420-2B2D-454E-9220-BA57477CF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174100"/>
            <a:ext cx="8592889" cy="452431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t-BR" altLang="pt-BR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itchFamily="34" charset="0"/>
              </a:rPr>
              <a:t>Quanto vale sua empresa?</a:t>
            </a:r>
          </a:p>
          <a:p>
            <a:pPr eaLnBrk="1" hangingPunct="1">
              <a:defRPr/>
            </a:pPr>
            <a:endParaRPr lang="pt-BR" altLang="pt-BR" sz="4800" b="1" dirty="0">
              <a:solidFill>
                <a:schemeClr val="tx1">
                  <a:lumMod val="65000"/>
                  <a:lumOff val="35000"/>
                </a:schemeClr>
              </a:solidFill>
              <a:latin typeface="Agency FB" pitchFamily="34" charset="0"/>
            </a:endParaRPr>
          </a:p>
          <a:p>
            <a:pPr eaLnBrk="1" hangingPunct="1">
              <a:defRPr/>
            </a:pPr>
            <a:r>
              <a:rPr lang="pt-BR" altLang="pt-BR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itchFamily="34" charset="0"/>
              </a:rPr>
              <a:t>Avaliação de empresas?</a:t>
            </a:r>
          </a:p>
          <a:p>
            <a:pPr eaLnBrk="1" hangingPunct="1">
              <a:defRPr/>
            </a:pPr>
            <a:endParaRPr lang="pt-BR" altLang="pt-BR" sz="4800" b="1" dirty="0">
              <a:solidFill>
                <a:schemeClr val="tx1">
                  <a:lumMod val="65000"/>
                  <a:lumOff val="35000"/>
                </a:schemeClr>
              </a:solidFill>
              <a:latin typeface="Agency FB" pitchFamily="34" charset="0"/>
            </a:endParaRPr>
          </a:p>
          <a:p>
            <a:pPr eaLnBrk="1" hangingPunct="1">
              <a:defRPr/>
            </a:pPr>
            <a:r>
              <a:rPr lang="pt-BR" altLang="pt-BR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itchFamily="34" charset="0"/>
              </a:rPr>
              <a:t>Os profissionais da Administração chamam essa atividade de ....</a:t>
            </a:r>
          </a:p>
        </p:txBody>
      </p:sp>
    </p:spTree>
    <p:extLst>
      <p:ext uri="{BB962C8B-B14F-4D97-AF65-F5344CB8AC3E}">
        <p14:creationId xmlns:p14="http://schemas.microsoft.com/office/powerpoint/2010/main" xmlns="" val="586495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upo 23">
            <a:extLst>
              <a:ext uri="{FF2B5EF4-FFF2-40B4-BE49-F238E27FC236}">
                <a16:creationId xmlns:a16="http://schemas.microsoft.com/office/drawing/2014/main" xmlns="" id="{4FDD2538-B2A7-4E8A-94F8-BFFE5529B9FD}"/>
              </a:ext>
            </a:extLst>
          </p:cNvPr>
          <p:cNvGrpSpPr>
            <a:grpSpLocks/>
          </p:cNvGrpSpPr>
          <p:nvPr/>
        </p:nvGrpSpPr>
        <p:grpSpPr bwMode="auto">
          <a:xfrm>
            <a:off x="128588" y="1817687"/>
            <a:ext cx="4730750" cy="1968499"/>
            <a:chOff x="3635896" y="4653136"/>
            <a:chExt cx="3456384" cy="1420386"/>
          </a:xfrm>
        </p:grpSpPr>
        <p:pic>
          <p:nvPicPr>
            <p:cNvPr id="4116" name="Picture 20" descr="Resultado de imagem para balão de informação">
              <a:extLst>
                <a:ext uri="{FF2B5EF4-FFF2-40B4-BE49-F238E27FC236}">
                  <a16:creationId xmlns:a16="http://schemas.microsoft.com/office/drawing/2014/main" xmlns="" id="{FA19C721-77E3-462E-9763-1603C1F090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3635896" y="4653136"/>
              <a:ext cx="3456384" cy="1420386"/>
            </a:xfrm>
            <a:prstGeom prst="rect">
              <a:avLst/>
            </a:prstGeom>
            <a:noFill/>
          </p:spPr>
        </p:pic>
        <p:sp>
          <p:nvSpPr>
            <p:cNvPr id="25624" name="CaixaDeTexto 16">
              <a:extLst>
                <a:ext uri="{FF2B5EF4-FFF2-40B4-BE49-F238E27FC236}">
                  <a16:creationId xmlns:a16="http://schemas.microsoft.com/office/drawing/2014/main" xmlns="" id="{F8CDE794-DEE7-4D1F-A705-FC7B876429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8284" y="4940387"/>
              <a:ext cx="3383996" cy="732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3600" b="1" dirty="0">
                  <a:latin typeface="Agency FB" panose="020B0503020202020204" pitchFamily="34" charset="0"/>
                </a:rPr>
                <a:t>Fluxo de Caixa Descontado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pt-BR" altLang="pt-BR" sz="2400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25603" name="CaixaDeTexto 3">
            <a:extLst>
              <a:ext uri="{FF2B5EF4-FFF2-40B4-BE49-F238E27FC236}">
                <a16:creationId xmlns:a16="http://schemas.microsoft.com/office/drawing/2014/main" xmlns="" id="{21CBADCA-1A9C-4575-B520-B9A60B5F5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588" y="989013"/>
            <a:ext cx="78771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000" dirty="0">
                <a:latin typeface="Agency FB" panose="020B0503020202020204" pitchFamily="34" charset="0"/>
              </a:rPr>
              <a:t>Formas de avaliação de uma rádio</a:t>
            </a:r>
          </a:p>
        </p:txBody>
      </p:sp>
      <p:grpSp>
        <p:nvGrpSpPr>
          <p:cNvPr id="25604" name="Grupo 31">
            <a:extLst>
              <a:ext uri="{FF2B5EF4-FFF2-40B4-BE49-F238E27FC236}">
                <a16:creationId xmlns:a16="http://schemas.microsoft.com/office/drawing/2014/main" xmlns="" id="{5F249794-AC6A-4B43-AA36-359932B6DD80}"/>
              </a:ext>
            </a:extLst>
          </p:cNvPr>
          <p:cNvGrpSpPr>
            <a:grpSpLocks/>
          </p:cNvGrpSpPr>
          <p:nvPr/>
        </p:nvGrpSpPr>
        <p:grpSpPr bwMode="auto">
          <a:xfrm>
            <a:off x="1979613" y="3284538"/>
            <a:ext cx="3455987" cy="1420812"/>
            <a:chOff x="1547664" y="3501008"/>
            <a:chExt cx="3456384" cy="1420386"/>
          </a:xfrm>
        </p:grpSpPr>
        <p:pic>
          <p:nvPicPr>
            <p:cNvPr id="25" name="Picture 20" descr="Resultado de imagem para balão de informação">
              <a:extLst>
                <a:ext uri="{FF2B5EF4-FFF2-40B4-BE49-F238E27FC236}">
                  <a16:creationId xmlns:a16="http://schemas.microsoft.com/office/drawing/2014/main" xmlns="" id="{B1838CBB-1554-4B5B-B45C-08EA0D9E9A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547664" y="3501008"/>
              <a:ext cx="3456384" cy="1420386"/>
            </a:xfrm>
            <a:prstGeom prst="rect">
              <a:avLst/>
            </a:prstGeom>
            <a:noFill/>
          </p:spPr>
        </p:pic>
        <p:sp>
          <p:nvSpPr>
            <p:cNvPr id="25622" name="CaixaDeTexto 7">
              <a:extLst>
                <a:ext uri="{FF2B5EF4-FFF2-40B4-BE49-F238E27FC236}">
                  <a16:creationId xmlns:a16="http://schemas.microsoft.com/office/drawing/2014/main" xmlns="" id="{A63B3719-01E9-44A3-89B3-5BFE9D8DA4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0959" y="3788259"/>
              <a:ext cx="2737164" cy="647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2000" b="1">
                  <a:latin typeface="Agency FB" panose="020B0503020202020204" pitchFamily="34" charset="0"/>
                </a:rPr>
                <a:t>Avaliação Contábil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pt-BR" altLang="pt-BR" sz="1600" b="1">
                <a:latin typeface="Arial" panose="020B0604020202020204" pitchFamily="34" charset="0"/>
              </a:endParaRPr>
            </a:p>
          </p:txBody>
        </p:sp>
      </p:grpSp>
      <p:grpSp>
        <p:nvGrpSpPr>
          <p:cNvPr id="25605" name="Grupo 26">
            <a:extLst>
              <a:ext uri="{FF2B5EF4-FFF2-40B4-BE49-F238E27FC236}">
                <a16:creationId xmlns:a16="http://schemas.microsoft.com/office/drawing/2014/main" xmlns="" id="{D555485A-4538-4515-B64A-A9CF5FFC4CA7}"/>
              </a:ext>
            </a:extLst>
          </p:cNvPr>
          <p:cNvGrpSpPr>
            <a:grpSpLocks/>
          </p:cNvGrpSpPr>
          <p:nvPr/>
        </p:nvGrpSpPr>
        <p:grpSpPr bwMode="auto">
          <a:xfrm>
            <a:off x="4788420" y="1936180"/>
            <a:ext cx="3455988" cy="1420812"/>
            <a:chOff x="1331640" y="5157192"/>
            <a:chExt cx="3456384" cy="1420386"/>
          </a:xfrm>
        </p:grpSpPr>
        <p:pic>
          <p:nvPicPr>
            <p:cNvPr id="26" name="Picture 20" descr="Resultado de imagem para balão de informação">
              <a:extLst>
                <a:ext uri="{FF2B5EF4-FFF2-40B4-BE49-F238E27FC236}">
                  <a16:creationId xmlns:a16="http://schemas.microsoft.com/office/drawing/2014/main" xmlns="" id="{E8D3B4E4-90BB-4BFF-8C20-50A5404EFA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331640" y="5157192"/>
              <a:ext cx="3456384" cy="1420386"/>
            </a:xfrm>
            <a:prstGeom prst="rect">
              <a:avLst/>
            </a:prstGeom>
            <a:noFill/>
          </p:spPr>
        </p:pic>
        <p:sp>
          <p:nvSpPr>
            <p:cNvPr id="25620" name="CaixaDeTexto 10">
              <a:extLst>
                <a:ext uri="{FF2B5EF4-FFF2-40B4-BE49-F238E27FC236}">
                  <a16:creationId xmlns:a16="http://schemas.microsoft.com/office/drawing/2014/main" xmlns="" id="{96E9F8A2-2C8D-4E00-811D-6AAB7C4E7D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7969" y="5444443"/>
              <a:ext cx="2592684" cy="769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2000" b="1">
                  <a:latin typeface="Agency FB" panose="020B0503020202020204" pitchFamily="34" charset="0"/>
                </a:rPr>
                <a:t>Avaliação Métrica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pt-BR" altLang="pt-BR" sz="2400" b="1">
                <a:latin typeface="Arial" panose="020B0604020202020204" pitchFamily="34" charset="0"/>
              </a:endParaRPr>
            </a:p>
          </p:txBody>
        </p:sp>
      </p:grpSp>
      <p:grpSp>
        <p:nvGrpSpPr>
          <p:cNvPr id="25606" name="Grupo 28">
            <a:extLst>
              <a:ext uri="{FF2B5EF4-FFF2-40B4-BE49-F238E27FC236}">
                <a16:creationId xmlns:a16="http://schemas.microsoft.com/office/drawing/2014/main" xmlns="" id="{9A60A3D2-9A40-47EE-8464-2E4227C1ACCA}"/>
              </a:ext>
            </a:extLst>
          </p:cNvPr>
          <p:cNvGrpSpPr>
            <a:grpSpLocks/>
          </p:cNvGrpSpPr>
          <p:nvPr/>
        </p:nvGrpSpPr>
        <p:grpSpPr bwMode="auto">
          <a:xfrm>
            <a:off x="5435600" y="2781300"/>
            <a:ext cx="3457575" cy="1419225"/>
            <a:chOff x="1979712" y="4941168"/>
            <a:chExt cx="3456384" cy="1420386"/>
          </a:xfrm>
        </p:grpSpPr>
        <p:pic>
          <p:nvPicPr>
            <p:cNvPr id="28" name="Picture 20" descr="Resultado de imagem para balão de informação">
              <a:extLst>
                <a:ext uri="{FF2B5EF4-FFF2-40B4-BE49-F238E27FC236}">
                  <a16:creationId xmlns:a16="http://schemas.microsoft.com/office/drawing/2014/main" xmlns="" id="{ECEB0C49-7589-469B-9EEE-052C60C6D1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979712" y="4941168"/>
              <a:ext cx="3456384" cy="1420386"/>
            </a:xfrm>
            <a:prstGeom prst="rect">
              <a:avLst/>
            </a:prstGeom>
            <a:noFill/>
          </p:spPr>
        </p:pic>
        <p:sp>
          <p:nvSpPr>
            <p:cNvPr id="25618" name="CaixaDeTexto 13">
              <a:extLst>
                <a:ext uri="{FF2B5EF4-FFF2-40B4-BE49-F238E27FC236}">
                  <a16:creationId xmlns:a16="http://schemas.microsoft.com/office/drawing/2014/main" xmlns="" id="{5A6FD858-C600-43C4-9A74-A91CE59A9D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6014" y="5228741"/>
              <a:ext cx="1944018" cy="646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pt-BR" altLang="pt-BR" sz="2000" b="1">
                  <a:latin typeface="Agency FB" panose="020B0503020202020204" pitchFamily="34" charset="0"/>
                </a:rPr>
                <a:t>Mercado de Ações</a:t>
              </a:r>
            </a:p>
            <a:p>
              <a:pPr>
                <a:spcBef>
                  <a:spcPct val="0"/>
                </a:spcBef>
                <a:buFontTx/>
                <a:buNone/>
              </a:pPr>
              <a:endParaRPr lang="pt-BR" altLang="pt-BR" sz="1600" b="1">
                <a:latin typeface="Arial" panose="020B0604020202020204" pitchFamily="34" charset="0"/>
              </a:endParaRPr>
            </a:p>
          </p:txBody>
        </p:sp>
      </p:grpSp>
      <p:grpSp>
        <p:nvGrpSpPr>
          <p:cNvPr id="25607" name="Grupo 32">
            <a:extLst>
              <a:ext uri="{FF2B5EF4-FFF2-40B4-BE49-F238E27FC236}">
                <a16:creationId xmlns:a16="http://schemas.microsoft.com/office/drawing/2014/main" xmlns="" id="{F2192365-D057-4AB9-B7DF-65345F55ECB9}"/>
              </a:ext>
            </a:extLst>
          </p:cNvPr>
          <p:cNvGrpSpPr>
            <a:grpSpLocks/>
          </p:cNvGrpSpPr>
          <p:nvPr/>
        </p:nvGrpSpPr>
        <p:grpSpPr bwMode="auto">
          <a:xfrm>
            <a:off x="4140200" y="3933825"/>
            <a:ext cx="2303463" cy="2492375"/>
            <a:chOff x="4644008" y="4437112"/>
            <a:chExt cx="2304256" cy="2492896"/>
          </a:xfrm>
        </p:grpSpPr>
        <p:pic>
          <p:nvPicPr>
            <p:cNvPr id="31" name="Picture 20" descr="Resultado de imagem para balão de informação">
              <a:extLst>
                <a:ext uri="{FF2B5EF4-FFF2-40B4-BE49-F238E27FC236}">
                  <a16:creationId xmlns:a16="http://schemas.microsoft.com/office/drawing/2014/main" xmlns="" id="{2CFD374E-9294-48A8-9DAC-88BDB560B2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4644008" y="4437112"/>
              <a:ext cx="2304256" cy="2492896"/>
            </a:xfrm>
            <a:prstGeom prst="rect">
              <a:avLst/>
            </a:prstGeom>
            <a:noFill/>
          </p:spPr>
        </p:pic>
        <p:sp>
          <p:nvSpPr>
            <p:cNvPr id="25616" name="Retângulo 29">
              <a:extLst>
                <a:ext uri="{FF2B5EF4-FFF2-40B4-BE49-F238E27FC236}">
                  <a16:creationId xmlns:a16="http://schemas.microsoft.com/office/drawing/2014/main" xmlns="" id="{39F098AC-A871-4C74-9B3C-496464A61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1445" y="4797550"/>
              <a:ext cx="1800845" cy="113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450850" indent="-1841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pt-BR" altLang="pt-BR" sz="1600" b="1">
                  <a:latin typeface="Agency FB" panose="020B0503020202020204" pitchFamily="34" charset="0"/>
                </a:rPr>
                <a:t>Indicadores</a:t>
              </a:r>
            </a:p>
            <a:p>
              <a:pPr lv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pt-BR" altLang="pt-BR" sz="1600" b="1">
                  <a:latin typeface="Agency FB" panose="020B0503020202020204" pitchFamily="34" charset="0"/>
                </a:rPr>
                <a:t>Múltiplos</a:t>
              </a:r>
            </a:p>
            <a:p>
              <a:pPr lv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pt-BR" altLang="pt-BR" sz="1600" b="1">
                  <a:latin typeface="Agency FB" panose="020B0503020202020204" pitchFamily="34" charset="0"/>
                </a:rPr>
                <a:t>EBITDA</a:t>
              </a:r>
            </a:p>
            <a:p>
              <a:pPr lv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pt-BR" altLang="pt-BR" sz="1600" b="1">
                  <a:latin typeface="Agency FB" panose="020B0503020202020204" pitchFamily="34" charset="0"/>
                </a:rPr>
                <a:t>Receitas</a:t>
              </a:r>
            </a:p>
          </p:txBody>
        </p:sp>
      </p:grpSp>
      <p:grpSp>
        <p:nvGrpSpPr>
          <p:cNvPr id="25608" name="Grupo 33">
            <a:extLst>
              <a:ext uri="{FF2B5EF4-FFF2-40B4-BE49-F238E27FC236}">
                <a16:creationId xmlns:a16="http://schemas.microsoft.com/office/drawing/2014/main" xmlns="" id="{2BD3D956-E9F4-4CA5-9091-0C836AF12971}"/>
              </a:ext>
            </a:extLst>
          </p:cNvPr>
          <p:cNvGrpSpPr>
            <a:grpSpLocks/>
          </p:cNvGrpSpPr>
          <p:nvPr/>
        </p:nvGrpSpPr>
        <p:grpSpPr bwMode="auto">
          <a:xfrm>
            <a:off x="0" y="3500438"/>
            <a:ext cx="2339975" cy="2493962"/>
            <a:chOff x="5868144" y="4005064"/>
            <a:chExt cx="2339752" cy="2492896"/>
          </a:xfrm>
        </p:grpSpPr>
        <p:pic>
          <p:nvPicPr>
            <p:cNvPr id="35" name="Picture 20" descr="Resultado de imagem para balão de informação">
              <a:extLst>
                <a:ext uri="{FF2B5EF4-FFF2-40B4-BE49-F238E27FC236}">
                  <a16:creationId xmlns:a16="http://schemas.microsoft.com/office/drawing/2014/main" xmlns="" id="{55217494-E241-4A46-9673-BC77E21AE5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5868144" y="4005064"/>
              <a:ext cx="2304256" cy="2492896"/>
            </a:xfrm>
            <a:prstGeom prst="rect">
              <a:avLst/>
            </a:prstGeom>
            <a:noFill/>
          </p:spPr>
        </p:pic>
        <p:sp>
          <p:nvSpPr>
            <p:cNvPr id="25614" name="Retângulo 35">
              <a:extLst>
                <a:ext uri="{FF2B5EF4-FFF2-40B4-BE49-F238E27FC236}">
                  <a16:creationId xmlns:a16="http://schemas.microsoft.com/office/drawing/2014/main" xmlns="" id="{A3E9FFAB-51EE-4A76-B92D-04336661AA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6412" y="4365272"/>
              <a:ext cx="1871484" cy="1101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266700" indent="-26670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Tx/>
                <a:buNone/>
              </a:pPr>
              <a:r>
                <a:rPr lang="pt-BR" altLang="pt-BR" sz="1600" b="1">
                  <a:latin typeface="Agency FB" panose="020B0503020202020204" pitchFamily="34" charset="0"/>
                </a:rPr>
                <a:t>Engenharia econômica, contabilidade</a:t>
              </a:r>
            </a:p>
            <a:p>
              <a:pPr lv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pt-BR" altLang="pt-BR" sz="1600" b="1">
                  <a:latin typeface="Agency FB" panose="020B0503020202020204" pitchFamily="34" charset="0"/>
                </a:rPr>
                <a:t>Perpetuidades</a:t>
              </a:r>
            </a:p>
            <a:p>
              <a:pPr lv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Wingdings" panose="05000000000000000000" pitchFamily="2" charset="2"/>
                <a:buChar char="§"/>
              </a:pPr>
              <a:r>
                <a:rPr lang="pt-BR" altLang="pt-BR" sz="1600" b="1">
                  <a:latin typeface="Agency FB" panose="020B0503020202020204" pitchFamily="34" charset="0"/>
                </a:rPr>
                <a:t>Fluxo de caixa</a:t>
              </a:r>
            </a:p>
          </p:txBody>
        </p:sp>
      </p:grpSp>
      <p:pic>
        <p:nvPicPr>
          <p:cNvPr id="25609" name="Picture 20" descr="Resultado de imagem para balão de informação">
            <a:extLst>
              <a:ext uri="{FF2B5EF4-FFF2-40B4-BE49-F238E27FC236}">
                <a16:creationId xmlns:a16="http://schemas.microsoft.com/office/drawing/2014/main" xmlns="" id="{7CA7FCCC-E963-4892-91C0-F737939A5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464050"/>
            <a:ext cx="2303462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CaixaDeTexto 37">
            <a:extLst>
              <a:ext uri="{FF2B5EF4-FFF2-40B4-BE49-F238E27FC236}">
                <a16:creationId xmlns:a16="http://schemas.microsoft.com/office/drawing/2014/main" xmlns="" id="{1CE626A5-1FA1-43A9-BD9D-0C760F165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4968875"/>
            <a:ext cx="230505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455613" indent="-28416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pt-BR" altLang="pt-BR" sz="1600" b="1">
                <a:latin typeface="Agency FB" panose="020B0503020202020204" pitchFamily="34" charset="0"/>
              </a:rPr>
              <a:t>Contabilidade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pt-BR" altLang="pt-BR" sz="1600" b="1">
                <a:latin typeface="Agency FB" panose="020B0503020202020204" pitchFamily="34" charset="0"/>
              </a:rPr>
              <a:t>Ativos e Passivos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pt-BR" altLang="pt-BR" sz="1600" b="1">
                <a:latin typeface="Agency FB" panose="020B0503020202020204" pitchFamily="34" charset="0"/>
              </a:rPr>
              <a:t>Avaliação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pt-BR" altLang="pt-BR" sz="1600" b="1">
                <a:latin typeface="Agency FB" panose="020B0503020202020204" pitchFamily="34" charset="0"/>
              </a:rPr>
              <a:t>PL a preço de mercado</a:t>
            </a:r>
          </a:p>
          <a:p>
            <a:pPr>
              <a:spcBef>
                <a:spcPct val="0"/>
              </a:spcBef>
              <a:buFontTx/>
              <a:buNone/>
            </a:pPr>
            <a:endParaRPr lang="pt-BR" altLang="pt-BR" sz="1800" b="1">
              <a:latin typeface="Arial" panose="020B0604020202020204" pitchFamily="34" charset="0"/>
            </a:endParaRPr>
          </a:p>
        </p:txBody>
      </p:sp>
      <p:pic>
        <p:nvPicPr>
          <p:cNvPr id="25611" name="Picture 20" descr="Resultado de imagem para balão de informação">
            <a:extLst>
              <a:ext uri="{FF2B5EF4-FFF2-40B4-BE49-F238E27FC236}">
                <a16:creationId xmlns:a16="http://schemas.microsoft.com/office/drawing/2014/main" xmlns="" id="{3CFBCBF9-7F14-4E7D-9FD4-4639B784B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005263"/>
            <a:ext cx="230505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2" name="Retângulo 38">
            <a:extLst>
              <a:ext uri="{FF2B5EF4-FFF2-40B4-BE49-F238E27FC236}">
                <a16:creationId xmlns:a16="http://schemas.microsoft.com/office/drawing/2014/main" xmlns="" id="{8A9598A9-0051-4EC5-A601-902136487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4365625"/>
            <a:ext cx="2303462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indent="-1905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Tx/>
              <a:buNone/>
            </a:pPr>
            <a:r>
              <a:rPr lang="pt-BR" altLang="pt-BR" sz="1600" b="1">
                <a:latin typeface="Agency FB" panose="020B0503020202020204" pitchFamily="34" charset="0"/>
              </a:rPr>
              <a:t>Ações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pt-BR" altLang="pt-BR" sz="1600" b="1">
                <a:latin typeface="Agency FB" panose="020B0503020202020204" pitchFamily="34" charset="0"/>
              </a:rPr>
              <a:t>Quantidades de ações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pt-BR" altLang="pt-BR" sz="1600" b="1">
                <a:latin typeface="Agency FB" panose="020B0503020202020204" pitchFamily="34" charset="0"/>
              </a:rPr>
              <a:t>Cotação da Ação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pt-BR" altLang="pt-BR" sz="1600" b="1">
                <a:latin typeface="Agency FB" panose="020B0503020202020204" pitchFamily="34" charset="0"/>
              </a:rPr>
              <a:t>Fatores mercadológicos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xmlns="" id="{0793EAAA-7FA9-4F7E-AF9B-40EA08451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A80122AF-D7DF-404A-9B14-25C08DD7D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BAEE-5405-463A-AE6A-9C68977535B8}" type="slidenum">
              <a:rPr lang="pt-BR" altLang="pt-BR" smtClean="0"/>
              <a:pPr>
                <a:defRPr/>
              </a:pPr>
              <a:t>20</a:t>
            </a:fld>
            <a:endParaRPr lang="pt-BR" altLang="pt-B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8" descr="Resultado de imagem para aquarela">
            <a:extLst>
              <a:ext uri="{FF2B5EF4-FFF2-40B4-BE49-F238E27FC236}">
                <a16:creationId xmlns:a16="http://schemas.microsoft.com/office/drawing/2014/main" xmlns="" id="{11A53016-3975-42DF-99C4-A57B80C35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84213" y="2133600"/>
            <a:ext cx="7967663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tângulo 2">
            <a:extLst>
              <a:ext uri="{FF2B5EF4-FFF2-40B4-BE49-F238E27FC236}">
                <a16:creationId xmlns:a16="http://schemas.microsoft.com/office/drawing/2014/main" xmlns="" id="{DA1F6729-C256-4502-B551-5C0F08A2A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341438"/>
            <a:ext cx="8789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4000" dirty="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Nove entre dez estrelas do cinema usam Lux....</a:t>
            </a:r>
          </a:p>
        </p:txBody>
      </p:sp>
      <p:sp>
        <p:nvSpPr>
          <p:cNvPr id="26628" name="CaixaDeTexto 3">
            <a:extLst>
              <a:ext uri="{FF2B5EF4-FFF2-40B4-BE49-F238E27FC236}">
                <a16:creationId xmlns:a16="http://schemas.microsoft.com/office/drawing/2014/main" xmlns="" id="{C940B795-B011-40D0-A50A-A03ACD5A1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76872"/>
            <a:ext cx="9144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BR" altLang="pt-BR" sz="2800" b="1" dirty="0">
              <a:latin typeface="Agency FB" panose="020B0503020202020204" pitchFamily="34" charset="0"/>
              <a:cs typeface="Gisha" panose="020B0502040204020203" pitchFamily="34" charset="-79"/>
            </a:endParaRPr>
          </a:p>
          <a:p>
            <a:pPr algn="ctr">
              <a:spcBef>
                <a:spcPct val="0"/>
              </a:spcBef>
              <a:buNone/>
            </a:pPr>
            <a:r>
              <a:rPr lang="pt-BR" altLang="pt-BR" sz="3600" b="1" dirty="0">
                <a:latin typeface="Arial Black" panose="020B0A04020102020204" pitchFamily="34" charset="0"/>
                <a:cs typeface="Gisha" panose="020B0502040204020203" pitchFamily="34" charset="-79"/>
              </a:rPr>
              <a:t>Fluxo de caixa livre para a empresa</a:t>
            </a:r>
          </a:p>
          <a:p>
            <a:pPr algn="ctr">
              <a:spcBef>
                <a:spcPct val="0"/>
              </a:spcBef>
              <a:buNone/>
            </a:pPr>
            <a:r>
              <a:rPr lang="pt-BR" altLang="pt-BR" sz="2000" b="1" dirty="0">
                <a:latin typeface="Arial Black" panose="020B0A04020102020204" pitchFamily="34" charset="0"/>
                <a:cs typeface="Gisha" panose="020B0502040204020203" pitchFamily="34" charset="-79"/>
              </a:rPr>
              <a:t>(FCFF – Free Cash Flow To Firm)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pt-BR" altLang="pt-BR" sz="2800" dirty="0">
              <a:latin typeface="Agency FB" panose="020B0503020202020204" pitchFamily="34" charset="0"/>
              <a:cs typeface="Gisha" panose="020B0502040204020203" pitchFamily="34" charset="-79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dirty="0">
                <a:latin typeface="Agency FB" panose="020B0503020202020204" pitchFamily="34" charset="0"/>
                <a:cs typeface="Gisha" panose="020B0502040204020203" pitchFamily="34" charset="-79"/>
              </a:rPr>
              <a:t>Uma medida de desempenho financeiro que expressa a quantidade líquida de caixa que é gerada para a empresa, que consiste em despesas, impostos e mudanças na necessidade de capital de giro e investimentos.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59C1C8E3-77BC-4888-95FA-A2B1127FB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BAEE-5405-463A-AE6A-9C68977535B8}" type="slidenum">
              <a:rPr lang="pt-BR" altLang="pt-BR" smtClean="0"/>
              <a:pPr>
                <a:defRPr/>
              </a:pPr>
              <a:t>21</a:t>
            </a:fld>
            <a:endParaRPr lang="pt-BR" altLang="pt-B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38">
            <a:extLst>
              <a:ext uri="{FF2B5EF4-FFF2-40B4-BE49-F238E27FC236}">
                <a16:creationId xmlns:a16="http://schemas.microsoft.com/office/drawing/2014/main" xmlns="" id="{4AF85FB1-B192-4D4E-9E97-D2DEB68664CB}"/>
              </a:ext>
            </a:extLst>
          </p:cNvPr>
          <p:cNvGrpSpPr>
            <a:grpSpLocks/>
          </p:cNvGrpSpPr>
          <p:nvPr/>
        </p:nvGrpSpPr>
        <p:grpSpPr bwMode="auto">
          <a:xfrm>
            <a:off x="2559927" y="2047580"/>
            <a:ext cx="6836609" cy="4293087"/>
            <a:chOff x="1908681" y="940223"/>
            <a:chExt cx="6846343" cy="2279627"/>
          </a:xfrm>
        </p:grpSpPr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xmlns="" id="{64A357EE-70E7-47BA-A863-0FCE0A0B5939}"/>
                </a:ext>
              </a:extLst>
            </p:cNvPr>
            <p:cNvCxnSpPr/>
            <p:nvPr/>
          </p:nvCxnSpPr>
          <p:spPr>
            <a:xfrm flipV="1">
              <a:off x="1908681" y="2844802"/>
              <a:ext cx="6135257" cy="272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ector reto 6">
              <a:extLst>
                <a:ext uri="{FF2B5EF4-FFF2-40B4-BE49-F238E27FC236}">
                  <a16:creationId xmlns:a16="http://schemas.microsoft.com/office/drawing/2014/main" xmlns="" id="{684B0D77-3E20-42B7-8E1C-CB26C937B515}"/>
                </a:ext>
              </a:extLst>
            </p:cNvPr>
            <p:cNvCxnSpPr/>
            <p:nvPr/>
          </p:nvCxnSpPr>
          <p:spPr>
            <a:xfrm>
              <a:off x="2052184" y="2728041"/>
              <a:ext cx="0" cy="2881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to 7">
              <a:extLst>
                <a:ext uri="{FF2B5EF4-FFF2-40B4-BE49-F238E27FC236}">
                  <a16:creationId xmlns:a16="http://schemas.microsoft.com/office/drawing/2014/main" xmlns="" id="{83C70579-8F9D-4F56-BAED-837A699AB8E6}"/>
                </a:ext>
              </a:extLst>
            </p:cNvPr>
            <p:cNvCxnSpPr/>
            <p:nvPr/>
          </p:nvCxnSpPr>
          <p:spPr>
            <a:xfrm>
              <a:off x="5508726" y="2728041"/>
              <a:ext cx="0" cy="2881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CaixaDeTexto 5">
              <a:extLst>
                <a:ext uri="{FF2B5EF4-FFF2-40B4-BE49-F238E27FC236}">
                  <a16:creationId xmlns:a16="http://schemas.microsoft.com/office/drawing/2014/main" xmlns="" id="{CAAF0521-9E56-4527-9088-F83FDD0FB1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28274" y="2294355"/>
              <a:ext cx="1385112" cy="196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800" b="1">
                  <a:latin typeface="Agency FB" panose="020B0503020202020204" pitchFamily="34" charset="0"/>
                </a:rPr>
                <a:t>R$ 12.400,00</a:t>
              </a:r>
            </a:p>
          </p:txBody>
        </p:sp>
        <p:sp>
          <p:nvSpPr>
            <p:cNvPr id="10" name="CaixaDeTexto 6">
              <a:extLst>
                <a:ext uri="{FF2B5EF4-FFF2-40B4-BE49-F238E27FC236}">
                  <a16:creationId xmlns:a16="http://schemas.microsoft.com/office/drawing/2014/main" xmlns="" id="{97442C26-8920-408E-AEF1-7AAB746D38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0454" y="2295871"/>
              <a:ext cx="1391352" cy="196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800" b="1">
                  <a:latin typeface="Agency FB" panose="020B0503020202020204" pitchFamily="34" charset="0"/>
                </a:rPr>
                <a:t>R$ 12.300,00</a:t>
              </a:r>
            </a:p>
          </p:txBody>
        </p:sp>
        <p:sp>
          <p:nvSpPr>
            <p:cNvPr id="11" name="CaixaDeTexto 7">
              <a:extLst>
                <a:ext uri="{FF2B5EF4-FFF2-40B4-BE49-F238E27FC236}">
                  <a16:creationId xmlns:a16="http://schemas.microsoft.com/office/drawing/2014/main" xmlns="" id="{6D84D740-DDDE-415F-BD79-E7515E6465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2635" y="2295871"/>
              <a:ext cx="1391352" cy="196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800" b="1">
                  <a:latin typeface="Agency FB" panose="020B0503020202020204" pitchFamily="34" charset="0"/>
                </a:rPr>
                <a:t>R$ 13.350,00</a:t>
              </a:r>
            </a:p>
          </p:txBody>
        </p:sp>
        <p:sp>
          <p:nvSpPr>
            <p:cNvPr id="12" name="CaixaDeTexto 8">
              <a:extLst>
                <a:ext uri="{FF2B5EF4-FFF2-40B4-BE49-F238E27FC236}">
                  <a16:creationId xmlns:a16="http://schemas.microsoft.com/office/drawing/2014/main" xmlns="" id="{44179AFA-53A3-4C41-93AC-47B32738BC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4816" y="2295871"/>
              <a:ext cx="1391352" cy="196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800" b="1" dirty="0">
                  <a:latin typeface="Agency FB" panose="020B0503020202020204" pitchFamily="34" charset="0"/>
                </a:rPr>
                <a:t>R$ 13.200,00</a:t>
              </a:r>
            </a:p>
          </p:txBody>
        </p:sp>
        <p:cxnSp>
          <p:nvCxnSpPr>
            <p:cNvPr id="13" name="Conector reto 12">
              <a:extLst>
                <a:ext uri="{FF2B5EF4-FFF2-40B4-BE49-F238E27FC236}">
                  <a16:creationId xmlns:a16="http://schemas.microsoft.com/office/drawing/2014/main" xmlns="" id="{A03C1AE3-8A40-4A14-84B7-C5F1B7422838}"/>
                </a:ext>
              </a:extLst>
            </p:cNvPr>
            <p:cNvCxnSpPr/>
            <p:nvPr/>
          </p:nvCxnSpPr>
          <p:spPr>
            <a:xfrm>
              <a:off x="6669225" y="2728041"/>
              <a:ext cx="0" cy="2881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>
              <a:extLst>
                <a:ext uri="{FF2B5EF4-FFF2-40B4-BE49-F238E27FC236}">
                  <a16:creationId xmlns:a16="http://schemas.microsoft.com/office/drawing/2014/main" xmlns="" id="{A93E91C2-745A-42D6-8029-6DFF34EBA848}"/>
                </a:ext>
              </a:extLst>
            </p:cNvPr>
            <p:cNvCxnSpPr/>
            <p:nvPr/>
          </p:nvCxnSpPr>
          <p:spPr>
            <a:xfrm>
              <a:off x="4356545" y="2728041"/>
              <a:ext cx="0" cy="2881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>
              <a:extLst>
                <a:ext uri="{FF2B5EF4-FFF2-40B4-BE49-F238E27FC236}">
                  <a16:creationId xmlns:a16="http://schemas.microsoft.com/office/drawing/2014/main" xmlns="" id="{160C1F20-AFC5-419E-9047-61594510C327}"/>
                </a:ext>
              </a:extLst>
            </p:cNvPr>
            <p:cNvCxnSpPr/>
            <p:nvPr/>
          </p:nvCxnSpPr>
          <p:spPr>
            <a:xfrm>
              <a:off x="3204365" y="2728041"/>
              <a:ext cx="0" cy="2881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ixaDeTexto 12">
              <a:extLst>
                <a:ext uri="{FF2B5EF4-FFF2-40B4-BE49-F238E27FC236}">
                  <a16:creationId xmlns:a16="http://schemas.microsoft.com/office/drawing/2014/main" xmlns="" id="{80C21BC7-9BAA-4E71-ABD6-67712DB626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2184" y="3016154"/>
              <a:ext cx="287005" cy="196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800" b="1">
                  <a:latin typeface="Agency FB" panose="020B0503020202020204" pitchFamily="34" charset="0"/>
                </a:rPr>
                <a:t>0</a:t>
              </a:r>
            </a:p>
          </p:txBody>
        </p:sp>
        <p:sp>
          <p:nvSpPr>
            <p:cNvPr id="17" name="CaixaDeTexto 13">
              <a:extLst>
                <a:ext uri="{FF2B5EF4-FFF2-40B4-BE49-F238E27FC236}">
                  <a16:creationId xmlns:a16="http://schemas.microsoft.com/office/drawing/2014/main" xmlns="" id="{7952806F-F0DD-4657-9CD5-B9D770D271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0906" y="3016154"/>
              <a:ext cx="287005" cy="196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800" b="1">
                  <a:latin typeface="Agency FB" panose="020B0503020202020204" pitchFamily="34" charset="0"/>
                </a:rPr>
                <a:t>4</a:t>
              </a:r>
            </a:p>
          </p:txBody>
        </p:sp>
        <p:sp>
          <p:nvSpPr>
            <p:cNvPr id="18" name="CaixaDeTexto 14">
              <a:extLst>
                <a:ext uri="{FF2B5EF4-FFF2-40B4-BE49-F238E27FC236}">
                  <a16:creationId xmlns:a16="http://schemas.microsoft.com/office/drawing/2014/main" xmlns="" id="{64E2507E-32AD-4A6C-99A9-D904BB0E66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69210" y="3016154"/>
              <a:ext cx="644722" cy="196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800" b="1">
                  <a:latin typeface="Agency FB" panose="020B0503020202020204" pitchFamily="34" charset="0"/>
                </a:rPr>
                <a:t>3</a:t>
              </a:r>
            </a:p>
          </p:txBody>
        </p:sp>
        <p:sp>
          <p:nvSpPr>
            <p:cNvPr id="19" name="CaixaDeTexto 15">
              <a:extLst>
                <a:ext uri="{FF2B5EF4-FFF2-40B4-BE49-F238E27FC236}">
                  <a16:creationId xmlns:a16="http://schemas.microsoft.com/office/drawing/2014/main" xmlns="" id="{F3D22C82-7D8B-4509-BDBD-D3BFBA0373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6545" y="3016154"/>
              <a:ext cx="287005" cy="196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800" b="1">
                  <a:latin typeface="Agency FB" panose="020B0503020202020204" pitchFamily="34" charset="0"/>
                </a:rPr>
                <a:t>2</a:t>
              </a:r>
            </a:p>
          </p:txBody>
        </p:sp>
        <p:sp>
          <p:nvSpPr>
            <p:cNvPr id="20" name="CaixaDeTexto 16">
              <a:extLst>
                <a:ext uri="{FF2B5EF4-FFF2-40B4-BE49-F238E27FC236}">
                  <a16:creationId xmlns:a16="http://schemas.microsoft.com/office/drawing/2014/main" xmlns="" id="{75987639-8FC5-445B-826F-0E046164B1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4365" y="3016154"/>
              <a:ext cx="287005" cy="196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800" b="1">
                  <a:latin typeface="Agency FB" panose="020B0503020202020204" pitchFamily="34" charset="0"/>
                </a:rPr>
                <a:t>1</a:t>
              </a:r>
            </a:p>
          </p:txBody>
        </p:sp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xmlns="" id="{C2C234EB-8E5E-47BB-8C76-A036EE32C593}"/>
                </a:ext>
              </a:extLst>
            </p:cNvPr>
            <p:cNvCxnSpPr/>
            <p:nvPr/>
          </p:nvCxnSpPr>
          <p:spPr>
            <a:xfrm>
              <a:off x="3204365" y="2151815"/>
              <a:ext cx="0" cy="1440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>
              <a:extLst>
                <a:ext uri="{FF2B5EF4-FFF2-40B4-BE49-F238E27FC236}">
                  <a16:creationId xmlns:a16="http://schemas.microsoft.com/office/drawing/2014/main" xmlns="" id="{871FFE81-4BE3-4669-AEC9-C43CB737E125}"/>
                </a:ext>
              </a:extLst>
            </p:cNvPr>
            <p:cNvCxnSpPr/>
            <p:nvPr/>
          </p:nvCxnSpPr>
          <p:spPr>
            <a:xfrm>
              <a:off x="4356545" y="1863702"/>
              <a:ext cx="0" cy="4321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>
              <a:extLst>
                <a:ext uri="{FF2B5EF4-FFF2-40B4-BE49-F238E27FC236}">
                  <a16:creationId xmlns:a16="http://schemas.microsoft.com/office/drawing/2014/main" xmlns="" id="{33E30BBA-6DB8-4549-AC68-41FC967BD63E}"/>
                </a:ext>
              </a:extLst>
            </p:cNvPr>
            <p:cNvCxnSpPr/>
            <p:nvPr/>
          </p:nvCxnSpPr>
          <p:spPr>
            <a:xfrm>
              <a:off x="5435934" y="1575588"/>
              <a:ext cx="0" cy="5762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>
              <a:extLst>
                <a:ext uri="{FF2B5EF4-FFF2-40B4-BE49-F238E27FC236}">
                  <a16:creationId xmlns:a16="http://schemas.microsoft.com/office/drawing/2014/main" xmlns="" id="{579EA8DA-5B99-46A1-A127-061B363344C4}"/>
                </a:ext>
              </a:extLst>
            </p:cNvPr>
            <p:cNvCxnSpPr/>
            <p:nvPr/>
          </p:nvCxnSpPr>
          <p:spPr>
            <a:xfrm>
              <a:off x="6660906" y="1287475"/>
              <a:ext cx="0" cy="10083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de seta reta 25">
              <a:extLst>
                <a:ext uri="{FF2B5EF4-FFF2-40B4-BE49-F238E27FC236}">
                  <a16:creationId xmlns:a16="http://schemas.microsoft.com/office/drawing/2014/main" xmlns="" id="{470C996C-2982-4EE4-B00C-037E089E0B54}"/>
                </a:ext>
              </a:extLst>
            </p:cNvPr>
            <p:cNvCxnSpPr/>
            <p:nvPr/>
          </p:nvCxnSpPr>
          <p:spPr>
            <a:xfrm flipH="1">
              <a:off x="2339189" y="2151815"/>
              <a:ext cx="865175" cy="45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de seta reta 26">
              <a:extLst>
                <a:ext uri="{FF2B5EF4-FFF2-40B4-BE49-F238E27FC236}">
                  <a16:creationId xmlns:a16="http://schemas.microsoft.com/office/drawing/2014/main" xmlns="" id="{0915BB80-AAF2-49EF-B821-BBB4F86F2ACA}"/>
                </a:ext>
              </a:extLst>
            </p:cNvPr>
            <p:cNvCxnSpPr/>
            <p:nvPr/>
          </p:nvCxnSpPr>
          <p:spPr>
            <a:xfrm flipH="1">
              <a:off x="2339189" y="1863702"/>
              <a:ext cx="2017356" cy="60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de seta reta 27">
              <a:extLst>
                <a:ext uri="{FF2B5EF4-FFF2-40B4-BE49-F238E27FC236}">
                  <a16:creationId xmlns:a16="http://schemas.microsoft.com/office/drawing/2014/main" xmlns="" id="{718A6AF7-F16A-47A3-BAD7-D657B4D94319}"/>
                </a:ext>
              </a:extLst>
            </p:cNvPr>
            <p:cNvCxnSpPr/>
            <p:nvPr/>
          </p:nvCxnSpPr>
          <p:spPr>
            <a:xfrm flipH="1">
              <a:off x="2339189" y="1575588"/>
              <a:ext cx="309674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de seta reta 28">
              <a:extLst>
                <a:ext uri="{FF2B5EF4-FFF2-40B4-BE49-F238E27FC236}">
                  <a16:creationId xmlns:a16="http://schemas.microsoft.com/office/drawing/2014/main" xmlns="" id="{7B9BEA6F-7C69-4DD2-BB1A-42AEEEBB7FB4}"/>
                </a:ext>
              </a:extLst>
            </p:cNvPr>
            <p:cNvCxnSpPr/>
            <p:nvPr/>
          </p:nvCxnSpPr>
          <p:spPr>
            <a:xfrm flipH="1">
              <a:off x="2339189" y="1287475"/>
              <a:ext cx="432171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reto 32">
              <a:extLst>
                <a:ext uri="{FF2B5EF4-FFF2-40B4-BE49-F238E27FC236}">
                  <a16:creationId xmlns:a16="http://schemas.microsoft.com/office/drawing/2014/main" xmlns="" id="{19CA0D71-76A3-459C-BC1A-6965AFD176FD}"/>
                </a:ext>
              </a:extLst>
            </p:cNvPr>
            <p:cNvCxnSpPr/>
            <p:nvPr/>
          </p:nvCxnSpPr>
          <p:spPr>
            <a:xfrm>
              <a:off x="6667145" y="2737139"/>
              <a:ext cx="0" cy="2881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to 33">
              <a:extLst>
                <a:ext uri="{FF2B5EF4-FFF2-40B4-BE49-F238E27FC236}">
                  <a16:creationId xmlns:a16="http://schemas.microsoft.com/office/drawing/2014/main" xmlns="" id="{A9733558-B9E1-476C-952C-9B30E0AECF48}"/>
                </a:ext>
              </a:extLst>
            </p:cNvPr>
            <p:cNvCxnSpPr/>
            <p:nvPr/>
          </p:nvCxnSpPr>
          <p:spPr>
            <a:xfrm>
              <a:off x="7827645" y="2737139"/>
              <a:ext cx="0" cy="2881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CaixaDeTexto 31">
              <a:extLst>
                <a:ext uri="{FF2B5EF4-FFF2-40B4-BE49-F238E27FC236}">
                  <a16:creationId xmlns:a16="http://schemas.microsoft.com/office/drawing/2014/main" xmlns="" id="{4515C38F-26A1-4735-B0CE-D58A70E92F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98528" y="3023735"/>
              <a:ext cx="742471" cy="196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800" b="1">
                  <a:latin typeface="Agency FB" panose="020B0503020202020204" pitchFamily="34" charset="0"/>
                </a:rPr>
                <a:t>5</a:t>
              </a:r>
            </a:p>
          </p:txBody>
        </p:sp>
        <p:sp>
          <p:nvSpPr>
            <p:cNvPr id="36" name="CaixaDeTexto 32">
              <a:extLst>
                <a:ext uri="{FF2B5EF4-FFF2-40B4-BE49-F238E27FC236}">
                  <a16:creationId xmlns:a16="http://schemas.microsoft.com/office/drawing/2014/main" xmlns="" id="{E2669FC6-D0B5-4E1C-9265-481282B2C7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62639" y="2777672"/>
              <a:ext cx="792385" cy="196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800" b="1" dirty="0">
                  <a:latin typeface="Agency FB" panose="020B0503020202020204" pitchFamily="34" charset="0"/>
                </a:rPr>
                <a:t>Anos</a:t>
              </a:r>
            </a:p>
          </p:txBody>
        </p:sp>
        <p:cxnSp>
          <p:nvCxnSpPr>
            <p:cNvPr id="37" name="Conector reto 36">
              <a:extLst>
                <a:ext uri="{FF2B5EF4-FFF2-40B4-BE49-F238E27FC236}">
                  <a16:creationId xmlns:a16="http://schemas.microsoft.com/office/drawing/2014/main" xmlns="" id="{1D00E4D5-97CB-47C4-9D6E-934AA0E94834}"/>
                </a:ext>
              </a:extLst>
            </p:cNvPr>
            <p:cNvCxnSpPr/>
            <p:nvPr/>
          </p:nvCxnSpPr>
          <p:spPr>
            <a:xfrm flipH="1">
              <a:off x="7798528" y="940223"/>
              <a:ext cx="4159" cy="13556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de seta reta 34">
              <a:extLst>
                <a:ext uri="{FF2B5EF4-FFF2-40B4-BE49-F238E27FC236}">
                  <a16:creationId xmlns:a16="http://schemas.microsoft.com/office/drawing/2014/main" xmlns="" id="{B6FE2959-85EE-4BB2-8580-7AE62220146E}"/>
                </a:ext>
              </a:extLst>
            </p:cNvPr>
            <p:cNvCxnSpPr/>
            <p:nvPr/>
          </p:nvCxnSpPr>
          <p:spPr>
            <a:xfrm flipH="1">
              <a:off x="2339189" y="940223"/>
              <a:ext cx="5459339" cy="1364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CaixaDeTexto 35">
              <a:extLst>
                <a:ext uri="{FF2B5EF4-FFF2-40B4-BE49-F238E27FC236}">
                  <a16:creationId xmlns:a16="http://schemas.microsoft.com/office/drawing/2014/main" xmlns="" id="{230BED6D-F8EF-410B-A73C-C127B51627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1867" y="2303453"/>
              <a:ext cx="1391352" cy="196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800" b="1" dirty="0">
                  <a:latin typeface="Agency FB" panose="020B0503020202020204" pitchFamily="34" charset="0"/>
                </a:rPr>
                <a:t>R$ 14.450,00</a:t>
              </a:r>
            </a:p>
          </p:txBody>
        </p:sp>
      </p:grpSp>
      <p:sp>
        <p:nvSpPr>
          <p:cNvPr id="41" name="Retângulo 2">
            <a:extLst>
              <a:ext uri="{FF2B5EF4-FFF2-40B4-BE49-F238E27FC236}">
                <a16:creationId xmlns:a16="http://schemas.microsoft.com/office/drawing/2014/main" xmlns="" id="{9BC592BD-41B3-43E4-9211-1905072B9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230" y="373430"/>
            <a:ext cx="518457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4000" dirty="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Explicando melhor ...</a:t>
            </a:r>
          </a:p>
        </p:txBody>
      </p:sp>
      <p:sp>
        <p:nvSpPr>
          <p:cNvPr id="42" name="Retângulo 2">
            <a:extLst>
              <a:ext uri="{FF2B5EF4-FFF2-40B4-BE49-F238E27FC236}">
                <a16:creationId xmlns:a16="http://schemas.microsoft.com/office/drawing/2014/main" xmlns="" id="{91731BC8-5977-432F-BA25-36BB7D856C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3" y="1772816"/>
            <a:ext cx="2356887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3600" dirty="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Projeta o fluxo de caixa da empresa para os próximos 5 ou 10 anos e depois calcula o valor presente dele.</a:t>
            </a:r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xmlns="" id="{7E87C581-46C1-40C9-9FF5-37D9AFEFD41C}"/>
              </a:ext>
            </a:extLst>
          </p:cNvPr>
          <p:cNvSpPr/>
          <p:nvPr/>
        </p:nvSpPr>
        <p:spPr>
          <a:xfrm>
            <a:off x="2915816" y="4221088"/>
            <a:ext cx="6336704" cy="10953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305791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1" name="Grupo 38">
            <a:extLst>
              <a:ext uri="{FF2B5EF4-FFF2-40B4-BE49-F238E27FC236}">
                <a16:creationId xmlns:a16="http://schemas.microsoft.com/office/drawing/2014/main" xmlns="" id="{FF2C3773-FAFF-4286-B12B-C2E2343816D6}"/>
              </a:ext>
            </a:extLst>
          </p:cNvPr>
          <p:cNvGrpSpPr>
            <a:grpSpLocks/>
          </p:cNvGrpSpPr>
          <p:nvPr/>
        </p:nvGrpSpPr>
        <p:grpSpPr bwMode="auto">
          <a:xfrm>
            <a:off x="1580456" y="3995440"/>
            <a:ext cx="6054725" cy="2601912"/>
            <a:chOff x="1112138" y="832560"/>
            <a:chExt cx="7932160" cy="2485354"/>
          </a:xfrm>
        </p:grpSpPr>
        <p:cxnSp>
          <p:nvCxnSpPr>
            <p:cNvPr id="9" name="Conector reto 8">
              <a:extLst>
                <a:ext uri="{FF2B5EF4-FFF2-40B4-BE49-F238E27FC236}">
                  <a16:creationId xmlns:a16="http://schemas.microsoft.com/office/drawing/2014/main" xmlns="" id="{3CEAEBC5-4FDF-4ED5-86E5-314F8FD6CB5B}"/>
                </a:ext>
              </a:extLst>
            </p:cNvPr>
            <p:cNvCxnSpPr/>
            <p:nvPr/>
          </p:nvCxnSpPr>
          <p:spPr>
            <a:xfrm flipV="1">
              <a:off x="1908681" y="2844802"/>
              <a:ext cx="6135257" cy="2729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to 9">
              <a:extLst>
                <a:ext uri="{FF2B5EF4-FFF2-40B4-BE49-F238E27FC236}">
                  <a16:creationId xmlns:a16="http://schemas.microsoft.com/office/drawing/2014/main" xmlns="" id="{4A0F182F-0436-4B4F-96C6-85B7BF1D4DEE}"/>
                </a:ext>
              </a:extLst>
            </p:cNvPr>
            <p:cNvCxnSpPr/>
            <p:nvPr/>
          </p:nvCxnSpPr>
          <p:spPr>
            <a:xfrm>
              <a:off x="2052184" y="2728041"/>
              <a:ext cx="0" cy="2881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xmlns="" id="{DE200EEF-CD9B-4BD7-A04C-D165876DD31F}"/>
                </a:ext>
              </a:extLst>
            </p:cNvPr>
            <p:cNvCxnSpPr/>
            <p:nvPr/>
          </p:nvCxnSpPr>
          <p:spPr>
            <a:xfrm>
              <a:off x="5508726" y="2728041"/>
              <a:ext cx="0" cy="2881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58" name="CaixaDeTexto 5">
              <a:extLst>
                <a:ext uri="{FF2B5EF4-FFF2-40B4-BE49-F238E27FC236}">
                  <a16:creationId xmlns:a16="http://schemas.microsoft.com/office/drawing/2014/main" xmlns="" id="{2CA5A660-C4DD-4EBE-8E44-7E3D92F0A2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28274" y="2294355"/>
              <a:ext cx="1385112" cy="294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400">
                  <a:latin typeface="Agency FB" panose="020B0503020202020204" pitchFamily="34" charset="0"/>
                </a:rPr>
                <a:t>R$ 12.400,00</a:t>
              </a:r>
            </a:p>
          </p:txBody>
        </p:sp>
        <p:sp>
          <p:nvSpPr>
            <p:cNvPr id="27659" name="CaixaDeTexto 6">
              <a:extLst>
                <a:ext uri="{FF2B5EF4-FFF2-40B4-BE49-F238E27FC236}">
                  <a16:creationId xmlns:a16="http://schemas.microsoft.com/office/drawing/2014/main" xmlns="" id="{D0B5E4A6-636E-4286-9CC4-0DDC2567D8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80454" y="2295871"/>
              <a:ext cx="1391352" cy="294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400">
                  <a:latin typeface="Agency FB" panose="020B0503020202020204" pitchFamily="34" charset="0"/>
                </a:rPr>
                <a:t>R$ 12.300,00</a:t>
              </a:r>
            </a:p>
          </p:txBody>
        </p:sp>
        <p:sp>
          <p:nvSpPr>
            <p:cNvPr id="27660" name="CaixaDeTexto 7">
              <a:extLst>
                <a:ext uri="{FF2B5EF4-FFF2-40B4-BE49-F238E27FC236}">
                  <a16:creationId xmlns:a16="http://schemas.microsoft.com/office/drawing/2014/main" xmlns="" id="{C2E91D30-CB57-4568-A455-820F9FD56D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2635" y="2295871"/>
              <a:ext cx="1391352" cy="294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400">
                  <a:latin typeface="Agency FB" panose="020B0503020202020204" pitchFamily="34" charset="0"/>
                </a:rPr>
                <a:t>R$ 13.350,00</a:t>
              </a:r>
            </a:p>
          </p:txBody>
        </p:sp>
        <p:sp>
          <p:nvSpPr>
            <p:cNvPr id="27661" name="CaixaDeTexto 8">
              <a:extLst>
                <a:ext uri="{FF2B5EF4-FFF2-40B4-BE49-F238E27FC236}">
                  <a16:creationId xmlns:a16="http://schemas.microsoft.com/office/drawing/2014/main" xmlns="" id="{98101E85-0125-4FE2-8B0A-E6E69752CE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4816" y="2295871"/>
              <a:ext cx="1391352" cy="294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400" dirty="0">
                  <a:latin typeface="Agency FB" panose="020B0503020202020204" pitchFamily="34" charset="0"/>
                </a:rPr>
                <a:t>R$ 13.200,00</a:t>
              </a:r>
            </a:p>
          </p:txBody>
        </p:sp>
        <p:cxnSp>
          <p:nvCxnSpPr>
            <p:cNvPr id="16" name="Conector reto 15">
              <a:extLst>
                <a:ext uri="{FF2B5EF4-FFF2-40B4-BE49-F238E27FC236}">
                  <a16:creationId xmlns:a16="http://schemas.microsoft.com/office/drawing/2014/main" xmlns="" id="{D8E9A59A-55E6-4864-80EB-A9EB8FDD8CC2}"/>
                </a:ext>
              </a:extLst>
            </p:cNvPr>
            <p:cNvCxnSpPr/>
            <p:nvPr/>
          </p:nvCxnSpPr>
          <p:spPr>
            <a:xfrm>
              <a:off x="6669225" y="2728041"/>
              <a:ext cx="0" cy="2881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>
              <a:extLst>
                <a:ext uri="{FF2B5EF4-FFF2-40B4-BE49-F238E27FC236}">
                  <a16:creationId xmlns:a16="http://schemas.microsoft.com/office/drawing/2014/main" xmlns="" id="{CAFB53F1-A636-4C27-B65B-0636CAD1D7BC}"/>
                </a:ext>
              </a:extLst>
            </p:cNvPr>
            <p:cNvCxnSpPr/>
            <p:nvPr/>
          </p:nvCxnSpPr>
          <p:spPr>
            <a:xfrm>
              <a:off x="4356545" y="2728041"/>
              <a:ext cx="0" cy="2881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xmlns="" id="{C74A44A4-BF99-48FF-A0E2-5EBB6B947052}"/>
                </a:ext>
              </a:extLst>
            </p:cNvPr>
            <p:cNvCxnSpPr/>
            <p:nvPr/>
          </p:nvCxnSpPr>
          <p:spPr>
            <a:xfrm>
              <a:off x="3204365" y="2728041"/>
              <a:ext cx="0" cy="2881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65" name="CaixaDeTexto 12">
              <a:extLst>
                <a:ext uri="{FF2B5EF4-FFF2-40B4-BE49-F238E27FC236}">
                  <a16:creationId xmlns:a16="http://schemas.microsoft.com/office/drawing/2014/main" xmlns="" id="{7B75B3EF-778F-4851-AF03-D565315F56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2184" y="3016154"/>
              <a:ext cx="287005" cy="292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400">
                  <a:latin typeface="Agency FB" panose="020B0503020202020204" pitchFamily="34" charset="0"/>
                </a:rPr>
                <a:t>0</a:t>
              </a:r>
            </a:p>
          </p:txBody>
        </p:sp>
        <p:sp>
          <p:nvSpPr>
            <p:cNvPr id="27666" name="CaixaDeTexto 13">
              <a:extLst>
                <a:ext uri="{FF2B5EF4-FFF2-40B4-BE49-F238E27FC236}">
                  <a16:creationId xmlns:a16="http://schemas.microsoft.com/office/drawing/2014/main" xmlns="" id="{C0D8EA87-A9BF-4DE6-9057-905D5CEB31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0906" y="3016154"/>
              <a:ext cx="287005" cy="292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400">
                  <a:latin typeface="Agency FB" panose="020B0503020202020204" pitchFamily="34" charset="0"/>
                </a:rPr>
                <a:t>4</a:t>
              </a:r>
            </a:p>
          </p:txBody>
        </p:sp>
        <p:sp>
          <p:nvSpPr>
            <p:cNvPr id="27667" name="CaixaDeTexto 14">
              <a:extLst>
                <a:ext uri="{FF2B5EF4-FFF2-40B4-BE49-F238E27FC236}">
                  <a16:creationId xmlns:a16="http://schemas.microsoft.com/office/drawing/2014/main" xmlns="" id="{FCAFD806-591A-46A3-9CE3-76417CB8781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69210" y="3016154"/>
              <a:ext cx="644722" cy="292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400">
                  <a:latin typeface="Agency FB" panose="020B0503020202020204" pitchFamily="34" charset="0"/>
                </a:rPr>
                <a:t>3</a:t>
              </a:r>
            </a:p>
          </p:txBody>
        </p:sp>
        <p:sp>
          <p:nvSpPr>
            <p:cNvPr id="27668" name="CaixaDeTexto 15">
              <a:extLst>
                <a:ext uri="{FF2B5EF4-FFF2-40B4-BE49-F238E27FC236}">
                  <a16:creationId xmlns:a16="http://schemas.microsoft.com/office/drawing/2014/main" xmlns="" id="{D1215A64-5EE2-487D-BC4D-331DB98409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6545" y="3016154"/>
              <a:ext cx="287005" cy="292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400">
                  <a:latin typeface="Agency FB" panose="020B0503020202020204" pitchFamily="34" charset="0"/>
                </a:rPr>
                <a:t>2</a:t>
              </a:r>
            </a:p>
          </p:txBody>
        </p:sp>
        <p:sp>
          <p:nvSpPr>
            <p:cNvPr id="27669" name="CaixaDeTexto 16">
              <a:extLst>
                <a:ext uri="{FF2B5EF4-FFF2-40B4-BE49-F238E27FC236}">
                  <a16:creationId xmlns:a16="http://schemas.microsoft.com/office/drawing/2014/main" xmlns="" id="{2CB551C8-7B3B-43AE-9077-DA44AD56B8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4365" y="3016154"/>
              <a:ext cx="287005" cy="292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400">
                  <a:latin typeface="Agency FB" panose="020B0503020202020204" pitchFamily="34" charset="0"/>
                </a:rPr>
                <a:t>1</a:t>
              </a:r>
            </a:p>
          </p:txBody>
        </p:sp>
        <p:sp>
          <p:nvSpPr>
            <p:cNvPr id="27670" name="CaixaDeTexto 23">
              <a:extLst>
                <a:ext uri="{FF2B5EF4-FFF2-40B4-BE49-F238E27FC236}">
                  <a16:creationId xmlns:a16="http://schemas.microsoft.com/office/drawing/2014/main" xmlns="" id="{A6420875-75D5-485E-9952-D5C2DD74DF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7806" y="2045668"/>
              <a:ext cx="1391351" cy="294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400">
                  <a:latin typeface="Agency FB" panose="020B0503020202020204" pitchFamily="34" charset="0"/>
                </a:rPr>
                <a:t>R$ 7.184,20</a:t>
              </a:r>
            </a:p>
          </p:txBody>
        </p:sp>
        <p:sp>
          <p:nvSpPr>
            <p:cNvPr id="27671" name="CaixaDeTexto 24">
              <a:extLst>
                <a:ext uri="{FF2B5EF4-FFF2-40B4-BE49-F238E27FC236}">
                  <a16:creationId xmlns:a16="http://schemas.microsoft.com/office/drawing/2014/main" xmlns="" id="{579F03A3-2097-466D-A8D1-6BAD2E29B9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7806" y="1748456"/>
              <a:ext cx="1391351" cy="294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400">
                  <a:latin typeface="Agency FB" panose="020B0503020202020204" pitchFamily="34" charset="0"/>
                </a:rPr>
                <a:t>R$ 7.547,14</a:t>
              </a:r>
            </a:p>
          </p:txBody>
        </p:sp>
        <p:sp>
          <p:nvSpPr>
            <p:cNvPr id="27672" name="CaixaDeTexto 25">
              <a:extLst>
                <a:ext uri="{FF2B5EF4-FFF2-40B4-BE49-F238E27FC236}">
                  <a16:creationId xmlns:a16="http://schemas.microsoft.com/office/drawing/2014/main" xmlns="" id="{DCCFCF4D-576B-49E9-8D1C-22CCD80F62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7806" y="1460343"/>
              <a:ext cx="1391351" cy="294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400">
                  <a:latin typeface="Agency FB" panose="020B0503020202020204" pitchFamily="34" charset="0"/>
                </a:rPr>
                <a:t>R$ 8.777,84</a:t>
              </a:r>
            </a:p>
          </p:txBody>
        </p:sp>
        <p:sp>
          <p:nvSpPr>
            <p:cNvPr id="27673" name="CaixaDeTexto 26">
              <a:extLst>
                <a:ext uri="{FF2B5EF4-FFF2-40B4-BE49-F238E27FC236}">
                  <a16:creationId xmlns:a16="http://schemas.microsoft.com/office/drawing/2014/main" xmlns="" id="{C6C2AEEF-9B45-46A7-8972-D0ABC76D5D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7806" y="1163132"/>
              <a:ext cx="1391351" cy="294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400">
                  <a:latin typeface="Agency FB" panose="020B0503020202020204" pitchFamily="34" charset="0"/>
                </a:rPr>
                <a:t>R$ 9.300,57</a:t>
              </a:r>
            </a:p>
          </p:txBody>
        </p:sp>
        <p:cxnSp>
          <p:nvCxnSpPr>
            <p:cNvPr id="28" name="Conector reto 27">
              <a:extLst>
                <a:ext uri="{FF2B5EF4-FFF2-40B4-BE49-F238E27FC236}">
                  <a16:creationId xmlns:a16="http://schemas.microsoft.com/office/drawing/2014/main" xmlns="" id="{A6E8364C-2094-4D97-AED5-CF5A043A3C5B}"/>
                </a:ext>
              </a:extLst>
            </p:cNvPr>
            <p:cNvCxnSpPr/>
            <p:nvPr/>
          </p:nvCxnSpPr>
          <p:spPr>
            <a:xfrm>
              <a:off x="3204365" y="2151815"/>
              <a:ext cx="0" cy="1440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>
              <a:extLst>
                <a:ext uri="{FF2B5EF4-FFF2-40B4-BE49-F238E27FC236}">
                  <a16:creationId xmlns:a16="http://schemas.microsoft.com/office/drawing/2014/main" xmlns="" id="{CA2AD025-682D-480E-B850-A3D4BF35ED13}"/>
                </a:ext>
              </a:extLst>
            </p:cNvPr>
            <p:cNvCxnSpPr/>
            <p:nvPr/>
          </p:nvCxnSpPr>
          <p:spPr>
            <a:xfrm>
              <a:off x="4356545" y="1863702"/>
              <a:ext cx="0" cy="4321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to 29">
              <a:extLst>
                <a:ext uri="{FF2B5EF4-FFF2-40B4-BE49-F238E27FC236}">
                  <a16:creationId xmlns:a16="http://schemas.microsoft.com/office/drawing/2014/main" xmlns="" id="{803E6BA3-A312-4591-ACEF-C6F1E568676E}"/>
                </a:ext>
              </a:extLst>
            </p:cNvPr>
            <p:cNvCxnSpPr/>
            <p:nvPr/>
          </p:nvCxnSpPr>
          <p:spPr>
            <a:xfrm>
              <a:off x="5435934" y="1575588"/>
              <a:ext cx="0" cy="57622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to 30">
              <a:extLst>
                <a:ext uri="{FF2B5EF4-FFF2-40B4-BE49-F238E27FC236}">
                  <a16:creationId xmlns:a16="http://schemas.microsoft.com/office/drawing/2014/main" xmlns="" id="{FE527B0C-D77D-4E99-8D53-BFB337A09754}"/>
                </a:ext>
              </a:extLst>
            </p:cNvPr>
            <p:cNvCxnSpPr/>
            <p:nvPr/>
          </p:nvCxnSpPr>
          <p:spPr>
            <a:xfrm>
              <a:off x="6660906" y="1287475"/>
              <a:ext cx="0" cy="10083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de seta reta 25">
              <a:extLst>
                <a:ext uri="{FF2B5EF4-FFF2-40B4-BE49-F238E27FC236}">
                  <a16:creationId xmlns:a16="http://schemas.microsoft.com/office/drawing/2014/main" xmlns="" id="{84EFEE69-D187-4F9D-92CE-9A00AD4FA5DE}"/>
                </a:ext>
              </a:extLst>
            </p:cNvPr>
            <p:cNvCxnSpPr/>
            <p:nvPr/>
          </p:nvCxnSpPr>
          <p:spPr>
            <a:xfrm flipH="1">
              <a:off x="2339189" y="2151815"/>
              <a:ext cx="865175" cy="454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ector de seta reta 26">
              <a:extLst>
                <a:ext uri="{FF2B5EF4-FFF2-40B4-BE49-F238E27FC236}">
                  <a16:creationId xmlns:a16="http://schemas.microsoft.com/office/drawing/2014/main" xmlns="" id="{26199BBB-CF97-4E1D-BD09-7B210BBF41FB}"/>
                </a:ext>
              </a:extLst>
            </p:cNvPr>
            <p:cNvCxnSpPr/>
            <p:nvPr/>
          </p:nvCxnSpPr>
          <p:spPr>
            <a:xfrm flipH="1">
              <a:off x="2339189" y="1863702"/>
              <a:ext cx="2017356" cy="60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de seta reta 27">
              <a:extLst>
                <a:ext uri="{FF2B5EF4-FFF2-40B4-BE49-F238E27FC236}">
                  <a16:creationId xmlns:a16="http://schemas.microsoft.com/office/drawing/2014/main" xmlns="" id="{9A614994-D137-461E-BC81-6F16F27117E2}"/>
                </a:ext>
              </a:extLst>
            </p:cNvPr>
            <p:cNvCxnSpPr/>
            <p:nvPr/>
          </p:nvCxnSpPr>
          <p:spPr>
            <a:xfrm flipH="1">
              <a:off x="2339189" y="1575588"/>
              <a:ext cx="309674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de seta reta 28">
              <a:extLst>
                <a:ext uri="{FF2B5EF4-FFF2-40B4-BE49-F238E27FC236}">
                  <a16:creationId xmlns:a16="http://schemas.microsoft.com/office/drawing/2014/main" xmlns="" id="{A173C501-450E-416C-9ABA-32F4CECC776D}"/>
                </a:ext>
              </a:extLst>
            </p:cNvPr>
            <p:cNvCxnSpPr/>
            <p:nvPr/>
          </p:nvCxnSpPr>
          <p:spPr>
            <a:xfrm flipH="1">
              <a:off x="2339189" y="1287475"/>
              <a:ext cx="432171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to 35">
              <a:extLst>
                <a:ext uri="{FF2B5EF4-FFF2-40B4-BE49-F238E27FC236}">
                  <a16:creationId xmlns:a16="http://schemas.microsoft.com/office/drawing/2014/main" xmlns="" id="{E3364B9E-762C-48AA-A1D6-A15EFD356277}"/>
                </a:ext>
              </a:extLst>
            </p:cNvPr>
            <p:cNvCxnSpPr/>
            <p:nvPr/>
          </p:nvCxnSpPr>
          <p:spPr>
            <a:xfrm>
              <a:off x="6667145" y="2737139"/>
              <a:ext cx="0" cy="2881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to 36">
              <a:extLst>
                <a:ext uri="{FF2B5EF4-FFF2-40B4-BE49-F238E27FC236}">
                  <a16:creationId xmlns:a16="http://schemas.microsoft.com/office/drawing/2014/main" xmlns="" id="{81028965-D3CE-4C5A-9E05-6FD81D317681}"/>
                </a:ext>
              </a:extLst>
            </p:cNvPr>
            <p:cNvCxnSpPr/>
            <p:nvPr/>
          </p:nvCxnSpPr>
          <p:spPr>
            <a:xfrm>
              <a:off x="7827645" y="2737139"/>
              <a:ext cx="0" cy="28811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84" name="CaixaDeTexto 31">
              <a:extLst>
                <a:ext uri="{FF2B5EF4-FFF2-40B4-BE49-F238E27FC236}">
                  <a16:creationId xmlns:a16="http://schemas.microsoft.com/office/drawing/2014/main" xmlns="" id="{8568EE2A-F968-4177-A7B0-CD0E2CC9F4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98528" y="3023735"/>
              <a:ext cx="742471" cy="294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400">
                  <a:latin typeface="Agency FB" panose="020B0503020202020204" pitchFamily="34" charset="0"/>
                </a:rPr>
                <a:t>5</a:t>
              </a:r>
            </a:p>
          </p:txBody>
        </p:sp>
        <p:sp>
          <p:nvSpPr>
            <p:cNvPr id="27685" name="CaixaDeTexto 32">
              <a:extLst>
                <a:ext uri="{FF2B5EF4-FFF2-40B4-BE49-F238E27FC236}">
                  <a16:creationId xmlns:a16="http://schemas.microsoft.com/office/drawing/2014/main" xmlns="" id="{E71590AC-0137-4E3A-97D1-30C903FCCB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1913" y="2664353"/>
              <a:ext cx="792385" cy="294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400">
                  <a:latin typeface="Agency FB" panose="020B0503020202020204" pitchFamily="34" charset="0"/>
                </a:rPr>
                <a:t>Anos</a:t>
              </a:r>
            </a:p>
          </p:txBody>
        </p:sp>
        <p:cxnSp>
          <p:nvCxnSpPr>
            <p:cNvPr id="40" name="Conector reto 39">
              <a:extLst>
                <a:ext uri="{FF2B5EF4-FFF2-40B4-BE49-F238E27FC236}">
                  <a16:creationId xmlns:a16="http://schemas.microsoft.com/office/drawing/2014/main" xmlns="" id="{7CBC91F9-5A11-4042-8C08-F5B17AAFFC43}"/>
                </a:ext>
              </a:extLst>
            </p:cNvPr>
            <p:cNvCxnSpPr/>
            <p:nvPr/>
          </p:nvCxnSpPr>
          <p:spPr>
            <a:xfrm flipH="1">
              <a:off x="7798528" y="940223"/>
              <a:ext cx="4159" cy="13556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de seta reta 34">
              <a:extLst>
                <a:ext uri="{FF2B5EF4-FFF2-40B4-BE49-F238E27FC236}">
                  <a16:creationId xmlns:a16="http://schemas.microsoft.com/office/drawing/2014/main" xmlns="" id="{1059242D-A38C-4A07-9BE3-A8875FF79439}"/>
                </a:ext>
              </a:extLst>
            </p:cNvPr>
            <p:cNvCxnSpPr/>
            <p:nvPr/>
          </p:nvCxnSpPr>
          <p:spPr>
            <a:xfrm flipH="1">
              <a:off x="2339189" y="940223"/>
              <a:ext cx="5459339" cy="1364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88" name="CaixaDeTexto 35">
              <a:extLst>
                <a:ext uri="{FF2B5EF4-FFF2-40B4-BE49-F238E27FC236}">
                  <a16:creationId xmlns:a16="http://schemas.microsoft.com/office/drawing/2014/main" xmlns="" id="{9CD0A2A9-B7A2-47BA-B218-84700F7970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1867" y="2303453"/>
              <a:ext cx="1391352" cy="294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400">
                  <a:latin typeface="Agency FB" panose="020B0503020202020204" pitchFamily="34" charset="0"/>
                </a:rPr>
                <a:t>R$ 14.450,00</a:t>
              </a:r>
            </a:p>
          </p:txBody>
        </p:sp>
        <p:sp>
          <p:nvSpPr>
            <p:cNvPr id="27689" name="CaixaDeTexto 42">
              <a:extLst>
                <a:ext uri="{FF2B5EF4-FFF2-40B4-BE49-F238E27FC236}">
                  <a16:creationId xmlns:a16="http://schemas.microsoft.com/office/drawing/2014/main" xmlns="" id="{C252A438-A264-4A92-91E8-E27CA121C3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2138" y="832560"/>
              <a:ext cx="1412148" cy="294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400" dirty="0">
                  <a:latin typeface="Agency FB" panose="020B0503020202020204" pitchFamily="34" charset="0"/>
                </a:rPr>
                <a:t>R$ 10.782,61</a:t>
              </a:r>
            </a:p>
          </p:txBody>
        </p:sp>
      </p:grpSp>
      <p:sp>
        <p:nvSpPr>
          <p:cNvPr id="27652" name="Retângulo 2">
            <a:extLst>
              <a:ext uri="{FF2B5EF4-FFF2-40B4-BE49-F238E27FC236}">
                <a16:creationId xmlns:a16="http://schemas.microsoft.com/office/drawing/2014/main" xmlns="" id="{B3F275C0-D5ED-4ABC-9FC4-0291A3261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44624"/>
            <a:ext cx="518457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4000" dirty="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Nove entre dez estrelas do cinema usam Lux....</a:t>
            </a:r>
          </a:p>
        </p:txBody>
      </p:sp>
      <p:pic>
        <p:nvPicPr>
          <p:cNvPr id="27653" name="Picture 46" descr="Resultado de imagem para question">
            <a:extLst>
              <a:ext uri="{FF2B5EF4-FFF2-40B4-BE49-F238E27FC236}">
                <a16:creationId xmlns:a16="http://schemas.microsoft.com/office/drawing/2014/main" xmlns="" id="{7BF0D147-2496-4CF9-B2C9-96CB702EC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84" t="5727" r="69531"/>
          <a:stretch>
            <a:fillRect/>
          </a:stretch>
        </p:blipFill>
        <p:spPr bwMode="auto">
          <a:xfrm>
            <a:off x="-108520" y="3689867"/>
            <a:ext cx="1516385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47" descr="C:\Users\julia\Desktop\Untitled-1.png">
            <a:extLst>
              <a:ext uri="{FF2B5EF4-FFF2-40B4-BE49-F238E27FC236}">
                <a16:creationId xmlns:a16="http://schemas.microsoft.com/office/drawing/2014/main" xmlns="" id="{682F75CC-FBEF-47A6-9304-B9E7DC7660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3481" y="1574508"/>
            <a:ext cx="4577844" cy="203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60ABBBD4-B2EF-4846-980E-269DDA5E3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BAEE-5405-463A-AE6A-9C68977535B8}" type="slidenum">
              <a:rPr lang="pt-BR" altLang="pt-BR" smtClean="0"/>
              <a:pPr>
                <a:defRPr/>
              </a:pPr>
              <a:t>23</a:t>
            </a:fld>
            <a:endParaRPr lang="pt-BR" altLang="pt-BR"/>
          </a:p>
        </p:txBody>
      </p:sp>
      <p:pic>
        <p:nvPicPr>
          <p:cNvPr id="2050" name="Picture 2" descr="Image result for cachorro vaidoso">
            <a:extLst>
              <a:ext uri="{FF2B5EF4-FFF2-40B4-BE49-F238E27FC236}">
                <a16:creationId xmlns:a16="http://schemas.microsoft.com/office/drawing/2014/main" xmlns="" id="{15B0B890-E5B4-4C3B-9C86-49D8ACEF02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850" b="3542"/>
          <a:stretch/>
        </p:blipFill>
        <p:spPr bwMode="auto">
          <a:xfrm>
            <a:off x="7195245" y="2780928"/>
            <a:ext cx="1890702" cy="312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alão de Fala: Retângulo com Cantos Arredondados 3">
            <a:extLst>
              <a:ext uri="{FF2B5EF4-FFF2-40B4-BE49-F238E27FC236}">
                <a16:creationId xmlns:a16="http://schemas.microsoft.com/office/drawing/2014/main" xmlns="" id="{6CC69361-889E-4A43-8DD2-F07F0F49A5A0}"/>
              </a:ext>
            </a:extLst>
          </p:cNvPr>
          <p:cNvSpPr/>
          <p:nvPr/>
        </p:nvSpPr>
        <p:spPr>
          <a:xfrm>
            <a:off x="7030343" y="1484784"/>
            <a:ext cx="2083495" cy="1080120"/>
          </a:xfrm>
          <a:prstGeom prst="wedgeRoundRectCallout">
            <a:avLst>
              <a:gd name="adj1" fmla="val 12859"/>
              <a:gd name="adj2" fmla="val 650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/>
              <a:t>É para morrer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xmlns="" id="{512A43AA-A8E7-4188-B416-DB4BA2CDF0E6}"/>
              </a:ext>
            </a:extLst>
          </p:cNvPr>
          <p:cNvSpPr/>
          <p:nvPr/>
        </p:nvSpPr>
        <p:spPr>
          <a:xfrm>
            <a:off x="1475656" y="3689867"/>
            <a:ext cx="1317651" cy="22327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8" descr="Resultado de imagem para aquarela">
            <a:extLst>
              <a:ext uri="{FF2B5EF4-FFF2-40B4-BE49-F238E27FC236}">
                <a16:creationId xmlns:a16="http://schemas.microsoft.com/office/drawing/2014/main" xmlns="" id="{61B84EB0-6D29-478D-A475-89044798E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1300" y="1947863"/>
            <a:ext cx="9385300" cy="492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8D2B864F-2330-469C-866E-8D397BF206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27628161"/>
              </p:ext>
            </p:extLst>
          </p:nvPr>
        </p:nvGraphicFramePr>
        <p:xfrm>
          <a:off x="251520" y="2222291"/>
          <a:ext cx="8604251" cy="45910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1364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11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11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358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11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15130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838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Ativo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 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 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Passivo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 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 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33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 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2015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2016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 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2015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2016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336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Ativo Circulante 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68.224,00 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144.606,11 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Passivo Circulante 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50.844,00 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44.532,00 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336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Caixa e outras disponibilidades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14.120,00 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70.334,11 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Fornecedores 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20.124,00 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17.908,00 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336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Duplicatas a Receber 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21.420,00 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33.552,00 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Empréstimos Bancários 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12.288,00 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10.240,00 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336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Estoques 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25.600,00 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37.648,00 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Salários 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8.192,00 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8.192,00 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336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Outros 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7.084,00 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3.072,00 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Impostos e Contribuições 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6.144,00 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5.120,00 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3363">
                <a:tc>
                  <a:txBody>
                    <a:bodyPr/>
                    <a:lstStyle/>
                    <a:p>
                      <a:pPr algn="l" fontAlgn="b"/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Outros 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4.096,00 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3.072,00 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3363">
                <a:tc>
                  <a:txBody>
                    <a:bodyPr/>
                    <a:lstStyle/>
                    <a:p>
                      <a:pPr algn="l" fontAlgn="b"/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 </a:t>
                      </a:r>
                      <a:endParaRPr lang="pt-BR" sz="1600" b="0" i="0" u="none" strike="noStrike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 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 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 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 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336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Despesas pré-pagas de LP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884,00 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 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Passivos não Circulantes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27.480,00 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28.672,00 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3363">
                <a:tc>
                  <a:txBody>
                    <a:bodyPr/>
                    <a:lstStyle/>
                    <a:p>
                      <a:pPr algn="l" fontAlgn="b"/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 </a:t>
                      </a:r>
                      <a:endParaRPr lang="pt-BR" sz="1600" b="0" i="0" u="none" strike="noStrike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 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Empréstimos Bancários 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26.624,00 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23.552,00 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5336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Ativo Permanente 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101.376,00 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82.800,00 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Impostos Diferidos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856,00 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5.120,00 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5336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Ativo Fixo 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142.336,00 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134.000,00 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 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 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 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53363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Depreciação Acumulada 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40.960,00 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51.200,00 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Patrimônio Líquido 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92.160,00 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154.202,11 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33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 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 </a:t>
                      </a:r>
                      <a:endParaRPr lang="pt-BR" sz="1600" b="0" i="0" u="none" strike="noStrike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 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Capital Social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22.528,00 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22.528,00 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533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 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 </a:t>
                      </a:r>
                      <a:endParaRPr lang="pt-BR" sz="1600" b="0" i="0" u="none" strike="noStrike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 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Lucros Acumulados 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69.632,00 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131.674,11 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533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 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 </a:t>
                      </a:r>
                      <a:endParaRPr lang="pt-BR" sz="1600" b="0" i="0" u="none" strike="noStrike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 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 </a:t>
                      </a:r>
                      <a:endParaRPr lang="pt-BR" sz="1600" b="0" i="0" u="none" strike="noStrike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 </a:t>
                      </a:r>
                      <a:endParaRPr lang="pt-BR" sz="1600" b="0" i="0" u="none" strike="noStrike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 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5336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Total 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170.484,00 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227.406,11 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Total 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170.484,00 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227.406,11 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28810" name="Retângulo 4">
            <a:extLst>
              <a:ext uri="{FF2B5EF4-FFF2-40B4-BE49-F238E27FC236}">
                <a16:creationId xmlns:a16="http://schemas.microsoft.com/office/drawing/2014/main" xmlns="" id="{75EA1660-9FC0-412C-854B-11C404FFB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410" y="1076543"/>
            <a:ext cx="888412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3600" dirty="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base de tudo são: a Demonstração do Resultado e o Balanço Patrimonial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xmlns="" id="{41FA45D4-14FC-4F93-A71F-ECBC4870D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6E688E64-377A-4332-A421-31CA861AC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BAEE-5405-463A-AE6A-9C68977535B8}" type="slidenum">
              <a:rPr lang="pt-BR" altLang="pt-BR" smtClean="0"/>
              <a:pPr>
                <a:defRPr/>
              </a:pPr>
              <a:t>24</a:t>
            </a:fld>
            <a:endParaRPr lang="pt-BR" altLang="pt-B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33FB17D1-7BD3-4E6C-9579-E50B9CE16A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39541022"/>
              </p:ext>
            </p:extLst>
          </p:nvPr>
        </p:nvGraphicFramePr>
        <p:xfrm>
          <a:off x="468313" y="2654766"/>
          <a:ext cx="8364537" cy="34385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251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1969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196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451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Demonstração do Resultado do Exercício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3" marR="7143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2016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3" marR="7143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2017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3" marR="7143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4017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Receita Operacional Bruta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3" marR="7143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237.568,00 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3" marR="714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241.131,52 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3" marR="714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4017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(-) Impostos sobre vendas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3" marR="7143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(32.768,00)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3" marR="714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(33.259,52)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3" marR="714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4017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Receita Líquida Operacional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3" marR="7143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204.800,00 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3" marR="714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207.872,00 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3" marR="714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4017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(-) Custo da Mercadoria Vendida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3" marR="7143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(81.920,00)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3" marR="714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(83.148,80)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3" marR="714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4017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(=) Lucro Bruto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3" marR="7143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122.880,00 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3" marR="714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124.723,20 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3" marR="714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4017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( - ) Despesas Operacionais 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3" marR="7143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(11.264,00)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3" marR="714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(11.432,96)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3" marR="714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4017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( - ) Depreciação 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3" marR="7143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(10.240,00)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3" marR="714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(10.393,60)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3" marR="714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4017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( - ) Despesas Financeiras 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3" marR="7143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(7.372,80)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3" marR="714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(7.500,29)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3" marR="714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384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(=) Lucro Antes do Imposto de Renda e da Contribuição Social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3" marR="7143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94.003,20 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3" marR="714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 96.350,32 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3" marR="714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4017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(-) Imposto de Renda e Contribuição Social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3" marR="7143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(31.961,09)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3" marR="714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(32.759,11)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3" marR="714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4017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(=) Lucro Líquido do Exercício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3" marR="7143" marT="952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62.042,11 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3" marR="714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63.591,21 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3" marR="7143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9BF7EBD2-EFE3-4FB7-8D07-A39FF92C0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398776F-03C7-418B-917F-1C55054E3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BAEE-5405-463A-AE6A-9C68977535B8}" type="slidenum">
              <a:rPr lang="pt-BR" altLang="pt-BR" smtClean="0"/>
              <a:pPr>
                <a:defRPr/>
              </a:pPr>
              <a:t>25</a:t>
            </a:fld>
            <a:endParaRPr lang="pt-BR" altLang="pt-BR"/>
          </a:p>
        </p:txBody>
      </p:sp>
      <p:sp>
        <p:nvSpPr>
          <p:cNvPr id="7" name="Retângulo 4">
            <a:extLst>
              <a:ext uri="{FF2B5EF4-FFF2-40B4-BE49-F238E27FC236}">
                <a16:creationId xmlns:a16="http://schemas.microsoft.com/office/drawing/2014/main" xmlns="" id="{F9CC3478-CE56-4AFF-B398-DC7947664D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410" y="1076543"/>
            <a:ext cx="888412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3600" dirty="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base de tudo são: a Demonstração do Resultado e o Balanço Patrimonial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xmlns="" id="{46C4678D-A361-48D5-A8FE-884646790D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49954797"/>
              </p:ext>
            </p:extLst>
          </p:nvPr>
        </p:nvGraphicFramePr>
        <p:xfrm>
          <a:off x="923925" y="2068513"/>
          <a:ext cx="8156575" cy="46720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118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82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164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4367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Receita Operacional Bruta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4" marR="9524" marT="9524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237.568,00 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4" marR="9524" marT="9524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 241.131,52 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4" marR="9524" marT="9524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4367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(-) Impostos sobre vendas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4" marR="9524" marT="9524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(32.768,00)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4" marR="9524" marT="9524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(33.259,52)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4" marR="9524" marT="9524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4367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Receita Líquida Operacional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4" marR="9524" marT="9524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204.800,00 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4" marR="9524" marT="9524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207.872,00 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4" marR="9524" marT="9524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4367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(-) Custo da Mercadoria Vendida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4" marR="9524" marT="9524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(81.920,00)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4" marR="9524" marT="9524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(83.148,80)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4" marR="9524" marT="9524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4367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(=) Lucro Bruto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4" marR="9524" marT="9524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122.880,00 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4" marR="9524" marT="9524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124.723,20 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4" marR="9524" marT="9524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4367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( - ) Despesas Operacionais </a:t>
                      </a:r>
                      <a:endParaRPr lang="pt-BR" sz="1800" b="1" i="0" u="none" strike="noStrike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4" marR="9524" marT="9524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(11.264,00)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4" marR="9524" marT="9524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(11.432,96)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4" marR="9524" marT="9524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4367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( - ) Depreciação </a:t>
                      </a:r>
                      <a:endParaRPr lang="pt-BR" sz="1800" b="1" i="0" u="none" strike="noStrike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4" marR="9524" marT="9524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(10.240,00)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4" marR="9524" marT="9524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(10.393,60)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4" marR="9524" marT="9524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4367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( - ) Despesas Financeiras </a:t>
                      </a:r>
                      <a:endParaRPr lang="pt-BR" sz="1800" b="1" i="0" u="none" strike="noStrike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4" marR="9524" marT="9524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(7.372,80)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4" marR="9524" marT="9524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(7.500,29)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4" marR="9524" marT="9524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4367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 (=) Lucro Antes do Imposto de Renda e da Contribuição Social</a:t>
                      </a:r>
                      <a:endParaRPr lang="pt-BR" sz="1800" b="1" i="0" u="none" strike="noStrike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4" marR="9524" marT="9524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94.003,20 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4" marR="9524" marT="9524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96.350,32 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4" marR="9524" marT="9524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4367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(-) Imposto de Renda e Contribuição Social</a:t>
                      </a:r>
                      <a:endParaRPr lang="pt-BR" sz="1800" b="1" i="0" u="none" strike="noStrike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4" marR="9524" marT="9524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(31.961,09)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4" marR="9524" marT="9524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(32.759,11)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4" marR="9524" marT="9524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4903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Lucro Líquido do Exercício (</a:t>
                      </a:r>
                      <a:r>
                        <a:rPr lang="pt-BR" sz="2000" b="1" u="none" strike="noStrike" dirty="0" err="1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LLE</a:t>
                      </a:r>
                      <a:r>
                        <a:rPr lang="pt-BR" sz="2000" b="1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)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4" marR="9524" marT="9524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 62.042,11 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4" marR="9524" marT="9524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63.591,21 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4" marR="9524" marT="9524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4367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(+) Despesas financeiras</a:t>
                      </a:r>
                      <a:endParaRPr lang="pt-BR" sz="1800" b="1" i="0" u="none" strike="noStrike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4" marR="9524" marT="9524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7.372,80 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4" marR="9524" marT="9524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 7.500,29 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4" marR="9524" marT="9524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4367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(+) Depreciação</a:t>
                      </a:r>
                      <a:endParaRPr lang="pt-BR" sz="1800" b="1" i="0" u="none" strike="noStrike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4" marR="9524" marT="9524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10.240,00 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4" marR="9524" marT="9524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10.393,60 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4" marR="9524" marT="9524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4367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(-) Despesas de Capital (CAPEX)</a:t>
                      </a:r>
                      <a:endParaRPr lang="pt-BR" sz="1800" b="1" i="0" u="none" strike="noStrike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4" marR="9524" marT="9524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(8.336,00)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4" marR="9524" marT="9524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(8.461,04)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4" marR="9524" marT="9524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4367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(-) Investimento em capital de giro</a:t>
                      </a:r>
                      <a:endParaRPr lang="pt-BR" sz="1800" b="1" i="0" u="none" strike="noStrike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4" marR="9524" marT="9524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(20.168,00)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4" marR="9524" marT="9524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(20.369,68)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4" marR="9524" marT="9524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7597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(=) </a:t>
                      </a:r>
                      <a:r>
                        <a:rPr lang="pt-BR" sz="2400" b="1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FCFF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4" marR="9524" marT="9524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51.150,91 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4" marR="9524" marT="9524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52.654,38 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4" marR="9524" marT="9524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31816" name="Retângulo 5">
            <a:extLst>
              <a:ext uri="{FF2B5EF4-FFF2-40B4-BE49-F238E27FC236}">
                <a16:creationId xmlns:a16="http://schemas.microsoft.com/office/drawing/2014/main" xmlns="" id="{09E91B8E-6565-402E-AF24-B6ACFE94F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1125538"/>
            <a:ext cx="842493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2800" dirty="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partir da Demonstração de Resultados, é preciso fazer um ajuste no </a:t>
            </a:r>
            <a:r>
              <a:rPr lang="pt-BR" altLang="pt-BR" sz="2800" dirty="0" err="1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LLE</a:t>
            </a:r>
            <a:r>
              <a:rPr lang="pt-BR" altLang="pt-BR" sz="2800" dirty="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transformá-lo em caixa; fazemos isso por meio do </a:t>
            </a:r>
            <a:r>
              <a:rPr lang="pt-BR" altLang="pt-BR" b="1" dirty="0" err="1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LLE</a:t>
            </a:r>
            <a:r>
              <a:rPr lang="pt-BR" altLang="pt-BR" sz="2800" dirty="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817" name="AutoShape 76" descr="Resultado de imagem para seta">
            <a:extLst>
              <a:ext uri="{FF2B5EF4-FFF2-40B4-BE49-F238E27FC236}">
                <a16:creationId xmlns:a16="http://schemas.microsoft.com/office/drawing/2014/main" xmlns="" id="{AD0ED09E-D981-4701-857B-CE1487116A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1818" name="AutoShape 78" descr="Resultado de imagem para seta">
            <a:extLst>
              <a:ext uri="{FF2B5EF4-FFF2-40B4-BE49-F238E27FC236}">
                <a16:creationId xmlns:a16="http://schemas.microsoft.com/office/drawing/2014/main" xmlns="" id="{137227A9-A0C1-4020-8F2B-7DB0EBE30A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31819" name="AutoShape 80" descr="Resultado de imagem para seta">
            <a:extLst>
              <a:ext uri="{FF2B5EF4-FFF2-40B4-BE49-F238E27FC236}">
                <a16:creationId xmlns:a16="http://schemas.microsoft.com/office/drawing/2014/main" xmlns="" id="{2110CD5A-7470-4B4B-972F-E2AC94A4E0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pt-BR" altLang="pt-BR" sz="1800">
              <a:latin typeface="Arial" panose="020B0604020202020204" pitchFamily="34" charset="0"/>
            </a:endParaRPr>
          </a:p>
        </p:txBody>
      </p:sp>
      <p:pic>
        <p:nvPicPr>
          <p:cNvPr id="31820" name="Picture 83" descr="C:\Users\julia\Desktop\arrow-310635_960_720.png">
            <a:extLst>
              <a:ext uri="{FF2B5EF4-FFF2-40B4-BE49-F238E27FC236}">
                <a16:creationId xmlns:a16="http://schemas.microsoft.com/office/drawing/2014/main" xmlns="" id="{C0349FAB-73B5-40D4-88A2-A7259E0F8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12775" y="6237288"/>
            <a:ext cx="15843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3" descr="C:\Users\julia\Desktop\arrow-310635_960_720.png">
            <a:extLst>
              <a:ext uri="{FF2B5EF4-FFF2-40B4-BE49-F238E27FC236}">
                <a16:creationId xmlns:a16="http://schemas.microsoft.com/office/drawing/2014/main" xmlns="" id="{C538BDFE-9354-4F2A-B01B-63B036EF4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-684583" y="4725144"/>
            <a:ext cx="1584176" cy="792088"/>
          </a:xfrm>
          <a:prstGeom prst="rect">
            <a:avLst/>
          </a:prstGeom>
          <a:noFill/>
        </p:spPr>
      </p:pic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xmlns="" id="{C971C23A-A4CF-4D1B-84B6-5822F081A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F9DEEE45-3D4D-484B-B156-C8F05AD73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BAEE-5405-463A-AE6A-9C68977535B8}" type="slidenum">
              <a:rPr lang="pt-BR" altLang="pt-BR" smtClean="0"/>
              <a:pPr>
                <a:defRPr/>
              </a:pPr>
              <a:t>26</a:t>
            </a:fld>
            <a:endParaRPr lang="pt-BR" altLang="pt-B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0D611071-2CA9-4EFA-9534-E8B15BD9E4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25234102"/>
              </p:ext>
            </p:extLst>
          </p:nvPr>
        </p:nvGraphicFramePr>
        <p:xfrm>
          <a:off x="1055688" y="1957388"/>
          <a:ext cx="7656512" cy="48561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471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46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0465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3864">
                <a:tc>
                  <a:txBody>
                    <a:bodyPr/>
                    <a:lstStyle/>
                    <a:p>
                      <a:pPr algn="l" fontAlgn="b"/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6" marR="9526" marT="952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2016</a:t>
                      </a:r>
                    </a:p>
                  </a:txBody>
                  <a:tcPr marL="9526" marR="9526" marT="952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2017</a:t>
                      </a:r>
                    </a:p>
                  </a:txBody>
                  <a:tcPr marL="9526" marR="9526" marT="952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386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Receita Operacional Bruta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6" marR="9526" marT="952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              237.568,00 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6" marR="9526" marT="952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u="none" strike="noStrike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              241.131,52 </a:t>
                      </a:r>
                      <a:endParaRPr lang="pt-BR" sz="1800" b="0" i="0" u="none" strike="noStrike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6" marR="9526" marT="952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386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(-) Impostos sobre vendas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6" marR="9526" marT="952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(32.768,00)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6" marR="9526" marT="952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(33.259,52)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6" marR="9526" marT="952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386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(=) Receita Operacional Líquida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6" marR="9526" marT="952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       204.800,00 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6" marR="9526" marT="952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              207.872,00 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6" marR="9526" marT="952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386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(-) Custo da Mercadoria Vendida</a:t>
                      </a:r>
                      <a:endParaRPr lang="pt-BR" sz="1800" b="1" i="0" u="none" strike="noStrike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6" marR="9526" marT="952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(81.920,00)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6" marR="9526" marT="952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 (83.148,80)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6" marR="9526" marT="952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386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(=) Lucro Bruto</a:t>
                      </a:r>
                      <a:endParaRPr lang="pt-BR" sz="1800" b="1" i="0" u="none" strike="noStrike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6" marR="9526" marT="952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              122.880,00 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6" marR="9526" marT="952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              124.723,20 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6" marR="9526" marT="952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386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( - ) Despesas Operacionais </a:t>
                      </a:r>
                      <a:endParaRPr lang="pt-BR" sz="1800" b="1" i="0" u="none" strike="noStrike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6" marR="9526" marT="952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  (11.264,00)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6" marR="9526" marT="952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(11.432,96)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6" marR="9526" marT="952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386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( - ) Depreciação </a:t>
                      </a:r>
                      <a:endParaRPr lang="pt-BR" sz="1800" b="1" i="0" u="none" strike="noStrike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6" marR="9526" marT="952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(10.240,00)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6" marR="9526" marT="952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(10.393,60)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6" marR="9526" marT="952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386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(=) EBIT</a:t>
                      </a:r>
                      <a:endParaRPr lang="pt-BR" sz="1800" b="1" i="0" u="none" strike="noStrike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6" marR="9526" marT="952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u="none" strike="noStrike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              101.376,00 </a:t>
                      </a:r>
                      <a:endParaRPr lang="pt-BR" sz="1800" b="0" i="0" u="none" strike="noStrike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6" marR="9526" marT="952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              102.896,64 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6" marR="9526" marT="952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386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(+) Despesas Financeiras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6" marR="9526" marT="952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                  7.372,80 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6" marR="9526" marT="952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                  7.500,29 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6" marR="9526" marT="952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386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(+) Depreciação</a:t>
                      </a:r>
                      <a:endParaRPr lang="pt-BR" sz="1800" b="1" i="0" u="none" strike="noStrike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6" marR="9526" marT="952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                10.240,00 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6" marR="9526" marT="952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                10.393,60 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6" marR="9526" marT="952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386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(=) EBITDA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6" marR="9526" marT="952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              118.988,80 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6" marR="9526" marT="952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              120.790,53 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6" marR="9526" marT="952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386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(-) Imposto de Renda Sobre as Operações</a:t>
                      </a:r>
                      <a:endParaRPr lang="pt-BR" sz="1800" b="1" i="0" u="none" strike="noStrike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6" marR="9526" marT="952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(31.961,09)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6" marR="9526" marT="952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(32.759,11)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6" marR="9526" marT="952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386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(-) Capex</a:t>
                      </a:r>
                      <a:endParaRPr lang="pt-BR" sz="1800" b="1" i="0" u="none" strike="noStrike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6" marR="9526" marT="952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(8.336,00)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6" marR="9526" marT="952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      (8.461,04)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6" marR="9526" marT="952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386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(-) Investimentos em Capital de Giro</a:t>
                      </a:r>
                      <a:endParaRPr lang="pt-BR" sz="1800" b="1" i="0" u="none" strike="noStrike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6" marR="9526" marT="952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(20.168,00)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6" marR="9526" marT="952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(20.369,68)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6" marR="9526" marT="952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8386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(-) Despesas Financeiras (juros)</a:t>
                      </a:r>
                      <a:endParaRPr lang="pt-BR" sz="1800" b="1" i="0" u="none" strike="noStrike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6" marR="9526" marT="952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(7.372,80)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6" marR="9526" marT="952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        (7.500,29)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6" marR="9526" marT="952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1434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(=) </a:t>
                      </a:r>
                      <a:r>
                        <a:rPr lang="pt-BR" sz="2000" b="1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FCFF</a:t>
                      </a:r>
                      <a:endParaRPr lang="pt-BR" sz="1800" b="1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6" marR="9526" marT="952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                51.150,91 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6" marR="9526" marT="952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0" u="none" strike="noStrike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                51.700,41 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9526" marR="9526" marT="9528" marB="0" anchor="b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32844" name="Retângulo 5">
            <a:extLst>
              <a:ext uri="{FF2B5EF4-FFF2-40B4-BE49-F238E27FC236}">
                <a16:creationId xmlns:a16="http://schemas.microsoft.com/office/drawing/2014/main" xmlns="" id="{CA756475-8134-4C65-8591-472D014CF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1045185"/>
            <a:ext cx="85328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2800" dirty="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partir da Demonstração de Resultados, é preciso fazer um ajuste no </a:t>
            </a:r>
            <a:r>
              <a:rPr lang="pt-BR" altLang="pt-BR" sz="2800" dirty="0" err="1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LLE</a:t>
            </a:r>
            <a:r>
              <a:rPr lang="pt-BR" altLang="pt-BR" sz="2800" dirty="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transformá-lo em caixa; fazemos isso por meio do </a:t>
            </a:r>
            <a:r>
              <a:rPr lang="pt-BR" altLang="pt-BR" b="1" dirty="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EBITDA</a:t>
            </a:r>
            <a:r>
              <a:rPr lang="pt-BR" altLang="pt-BR" sz="2800" dirty="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2845" name="Picture 83" descr="C:\Users\julia\Desktop\arrow-310635_960_720.png">
            <a:extLst>
              <a:ext uri="{FF2B5EF4-FFF2-40B4-BE49-F238E27FC236}">
                <a16:creationId xmlns:a16="http://schemas.microsoft.com/office/drawing/2014/main" xmlns="" id="{A7497FF5-ACDE-4C59-A7C9-FAA142B45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12775" y="6092825"/>
            <a:ext cx="15843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3" descr="C:\Users\julia\Desktop\arrow-310635_960_720.png">
            <a:extLst>
              <a:ext uri="{FF2B5EF4-FFF2-40B4-BE49-F238E27FC236}">
                <a16:creationId xmlns:a16="http://schemas.microsoft.com/office/drawing/2014/main" xmlns="" id="{1E8F363B-8AA9-49F3-8A1D-3A70F472E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-684583" y="4869160"/>
            <a:ext cx="1584176" cy="792088"/>
          </a:xfrm>
          <a:prstGeom prst="rect">
            <a:avLst/>
          </a:prstGeom>
          <a:noFill/>
        </p:spPr>
      </p:pic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xmlns="" id="{D1266FBF-EBED-4F5C-AC08-7D7CCF40C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2CC4F7A6-E8F5-4696-8269-A656E04AF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BAEE-5405-463A-AE6A-9C68977535B8}" type="slidenum">
              <a:rPr lang="pt-BR" altLang="pt-BR" smtClean="0"/>
              <a:pPr>
                <a:defRPr/>
              </a:pPr>
              <a:t>27</a:t>
            </a:fld>
            <a:endParaRPr lang="pt-BR" altLang="pt-B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loja festval bigorrilho">
            <a:extLst>
              <a:ext uri="{FF2B5EF4-FFF2-40B4-BE49-F238E27FC236}">
                <a16:creationId xmlns:a16="http://schemas.microsoft.com/office/drawing/2014/main" xmlns="" id="{38B9F670-E87D-4364-B37E-4ADB86898F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1273" y="1988840"/>
            <a:ext cx="4067944" cy="305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5AAF267B-FCF1-4D79-AE12-ECAC9C37DAB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787318"/>
            <a:ext cx="1801922" cy="1801922"/>
          </a:xfrm>
          <a:prstGeom prst="rect">
            <a:avLst/>
          </a:prstGeom>
        </p:spPr>
      </p:pic>
      <p:pic>
        <p:nvPicPr>
          <p:cNvPr id="4102" name="Picture 6" descr="Image result for wal mart">
            <a:extLst>
              <a:ext uri="{FF2B5EF4-FFF2-40B4-BE49-F238E27FC236}">
                <a16:creationId xmlns:a16="http://schemas.microsoft.com/office/drawing/2014/main" xmlns="" id="{CC755651-0575-4A7E-A844-D0B7469F80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53" t="47798" r="5362"/>
          <a:stretch/>
        </p:blipFill>
        <p:spPr bwMode="auto">
          <a:xfrm>
            <a:off x="2035189" y="3350402"/>
            <a:ext cx="2952328" cy="87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4">
            <a:extLst>
              <a:ext uri="{FF2B5EF4-FFF2-40B4-BE49-F238E27FC236}">
                <a16:creationId xmlns:a16="http://schemas.microsoft.com/office/drawing/2014/main" xmlns="" id="{934AFF0B-F498-4EE4-BA78-32B5BD6ECC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760636"/>
            <a:ext cx="489743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800" b="1" dirty="0">
                <a:latin typeface="Agency FB" panose="020B0503020202020204" pitchFamily="34" charset="0"/>
              </a:rPr>
              <a:t>Não dá certo comigo; mas funciona com você ....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E88069BF-BB24-44BA-ADC2-875B94975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BAEE-5405-463A-AE6A-9C68977535B8}" type="slidenum">
              <a:rPr lang="pt-BR" altLang="pt-BR" smtClean="0"/>
              <a:pPr>
                <a:defRPr/>
              </a:pPr>
              <a:t>28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5703646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F771CDF0-0CB5-47D4-9B1F-CB821C34C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BAEE-5405-463A-AE6A-9C68977535B8}" type="slidenum">
              <a:rPr lang="pt-BR" altLang="pt-BR" smtClean="0"/>
              <a:pPr>
                <a:defRPr/>
              </a:pPr>
              <a:t>29</a:t>
            </a:fld>
            <a:endParaRPr lang="pt-BR" altLang="pt-BR"/>
          </a:p>
        </p:txBody>
      </p:sp>
      <p:pic>
        <p:nvPicPr>
          <p:cNvPr id="5" name="Picture 2" descr="Image result for loja festval bigorrilho">
            <a:extLst>
              <a:ext uri="{FF2B5EF4-FFF2-40B4-BE49-F238E27FC236}">
                <a16:creationId xmlns:a16="http://schemas.microsoft.com/office/drawing/2014/main" xmlns="" id="{6613021A-DC98-428E-A9C9-9309621BD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9265" y="1988840"/>
            <a:ext cx="4067944" cy="3050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18B84918-839B-45C2-9286-0A8B366D5C7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4075350"/>
            <a:ext cx="1801922" cy="1801922"/>
          </a:xfrm>
          <a:prstGeom prst="rect">
            <a:avLst/>
          </a:prstGeom>
        </p:spPr>
      </p:pic>
      <p:pic>
        <p:nvPicPr>
          <p:cNvPr id="7" name="Picture 6" descr="Image result for wal mart">
            <a:extLst>
              <a:ext uri="{FF2B5EF4-FFF2-40B4-BE49-F238E27FC236}">
                <a16:creationId xmlns:a16="http://schemas.microsoft.com/office/drawing/2014/main" xmlns="" id="{672E3FAA-2B22-46E0-9759-8CD519324D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453" t="47798" r="5362"/>
          <a:stretch/>
        </p:blipFill>
        <p:spPr bwMode="auto">
          <a:xfrm>
            <a:off x="1963181" y="3638435"/>
            <a:ext cx="2952328" cy="87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4">
            <a:extLst>
              <a:ext uri="{FF2B5EF4-FFF2-40B4-BE49-F238E27FC236}">
                <a16:creationId xmlns:a16="http://schemas.microsoft.com/office/drawing/2014/main" xmlns="" id="{7DE4DFE4-4E0C-40A9-A98E-9186A893E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760636"/>
            <a:ext cx="489743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800" b="1" dirty="0">
                <a:latin typeface="Agency FB" panose="020B0503020202020204" pitchFamily="34" charset="0"/>
              </a:rPr>
              <a:t>Não dá certo comigo; mas funciona com você .... </a:t>
            </a:r>
            <a:endParaRPr lang="pt-BR" altLang="pt-BR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2F1A0372-82AF-43C4-9F9A-3BD3F0BACC97}"/>
              </a:ext>
            </a:extLst>
          </p:cNvPr>
          <p:cNvSpPr txBox="1"/>
          <p:nvPr/>
        </p:nvSpPr>
        <p:spPr>
          <a:xfrm>
            <a:off x="2915816" y="5229200"/>
            <a:ext cx="3456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SONAE 		BIG</a:t>
            </a:r>
          </a:p>
          <a:p>
            <a:r>
              <a:rPr lang="pt-B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Mercadorama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	Nacional</a:t>
            </a:r>
          </a:p>
          <a:p>
            <a:r>
              <a:rPr lang="pt-B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Maxxi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		Bom Preço</a:t>
            </a:r>
          </a:p>
          <a:p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Todo Dia		</a:t>
            </a:r>
            <a:r>
              <a:rPr lang="pt-B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Hiper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 Bom Preço</a:t>
            </a:r>
          </a:p>
          <a:p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Mini		Balaio</a:t>
            </a:r>
          </a:p>
          <a:p>
            <a:r>
              <a:rPr lang="pt-B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Walmart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pt-B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SUM’s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 Club</a:t>
            </a:r>
          </a:p>
          <a:p>
            <a:r>
              <a:rPr lang="pt-BR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Hipermagazine</a:t>
            </a:r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. 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87642D15-91A5-421D-B1C0-18C7ECC3A5E7}"/>
              </a:ext>
            </a:extLst>
          </p:cNvPr>
          <p:cNvSpPr txBox="1"/>
          <p:nvPr/>
        </p:nvSpPr>
        <p:spPr>
          <a:xfrm>
            <a:off x="6588224" y="5565433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Perda estimada</a:t>
            </a:r>
          </a:p>
          <a:p>
            <a:r>
              <a:rPr 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R$ 16,65 Bilhões</a:t>
            </a:r>
          </a:p>
        </p:txBody>
      </p:sp>
      <p:sp>
        <p:nvSpPr>
          <p:cNvPr id="11" name="Chave Direita 10">
            <a:extLst>
              <a:ext uri="{FF2B5EF4-FFF2-40B4-BE49-F238E27FC236}">
                <a16:creationId xmlns:a16="http://schemas.microsoft.com/office/drawing/2014/main" xmlns="" id="{0D945923-AB7F-4086-9AF8-4421F080A1AF}"/>
              </a:ext>
            </a:extLst>
          </p:cNvPr>
          <p:cNvSpPr/>
          <p:nvPr/>
        </p:nvSpPr>
        <p:spPr>
          <a:xfrm>
            <a:off x="6156176" y="5229200"/>
            <a:ext cx="216024" cy="1200329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300355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40BDBE60-C243-4FCA-B740-609A1BA9F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BAEE-5405-463A-AE6A-9C68977535B8}" type="slidenum">
              <a:rPr lang="pt-BR" altLang="pt-BR" smtClean="0"/>
              <a:pPr>
                <a:defRPr/>
              </a:pPr>
              <a:t>3</a:t>
            </a:fld>
            <a:endParaRPr lang="pt-BR" altLang="pt-BR"/>
          </a:p>
        </p:txBody>
      </p:sp>
      <p:sp>
        <p:nvSpPr>
          <p:cNvPr id="5" name="CaixaDeTexto 3">
            <a:extLst>
              <a:ext uri="{FF2B5EF4-FFF2-40B4-BE49-F238E27FC236}">
                <a16:creationId xmlns:a16="http://schemas.microsoft.com/office/drawing/2014/main" xmlns="" id="{FE8DDFFC-D9AF-4E47-BADE-7DD3120B15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648" y="2348880"/>
            <a:ext cx="6912768" cy="2646878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t-BR" altLang="pt-BR" sz="16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itchFamily="34" charset="0"/>
              </a:rPr>
              <a:t>Valuation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6770658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Image result for futuro">
            <a:extLst>
              <a:ext uri="{FF2B5EF4-FFF2-40B4-BE49-F238E27FC236}">
                <a16:creationId xmlns:a16="http://schemas.microsoft.com/office/drawing/2014/main" xmlns="" id="{033CC275-CAB7-4558-BFD1-6EFE8D02B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57563"/>
            <a:ext cx="85534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CaixaDeTexto 4">
            <a:extLst>
              <a:ext uri="{FF2B5EF4-FFF2-40B4-BE49-F238E27FC236}">
                <a16:creationId xmlns:a16="http://schemas.microsoft.com/office/drawing/2014/main" xmlns="" id="{157171D4-29E9-49D8-9194-8EAFD70B79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60350"/>
            <a:ext cx="489743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800" b="1" dirty="0">
                <a:latin typeface="Agency FB" panose="020B0503020202020204" pitchFamily="34" charset="0"/>
              </a:rPr>
              <a:t>Lembre, o valor de uma rádio nada tem a ver com o seu passado.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xmlns="" id="{63C48765-625D-4DE2-A789-6FA885851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E1D53D62-BD80-4706-BD44-7AE63D65B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BAEE-5405-463A-AE6A-9C68977535B8}" type="slidenum">
              <a:rPr lang="pt-BR" altLang="pt-BR" smtClean="0"/>
              <a:pPr>
                <a:defRPr/>
              </a:pPr>
              <a:t>30</a:t>
            </a:fld>
            <a:endParaRPr lang="pt-BR" altLang="pt-B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mage result for futuro">
            <a:extLst>
              <a:ext uri="{FF2B5EF4-FFF2-40B4-BE49-F238E27FC236}">
                <a16:creationId xmlns:a16="http://schemas.microsoft.com/office/drawing/2014/main" xmlns="" id="{3AE6DBD1-D13A-493B-BA3D-F51C41A51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565400"/>
            <a:ext cx="55626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CaixaDeTexto 4">
            <a:extLst>
              <a:ext uri="{FF2B5EF4-FFF2-40B4-BE49-F238E27FC236}">
                <a16:creationId xmlns:a16="http://schemas.microsoft.com/office/drawing/2014/main" xmlns="" id="{2FBEFDE8-E022-40D7-9CDB-CBACD25EC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229851"/>
            <a:ext cx="86409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800" b="1" dirty="0">
                <a:latin typeface="Agency FB" panose="020B0503020202020204" pitchFamily="34" charset="0"/>
              </a:rPr>
              <a:t>O que vale é o futuro ... o business plan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xmlns="" id="{F1600E68-0046-48EA-B6C2-2728C15DB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313ECFF8-24E4-48F3-A8B9-27833264B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BAEE-5405-463A-AE6A-9C68977535B8}" type="slidenum">
              <a:rPr lang="pt-BR" altLang="pt-BR" smtClean="0"/>
              <a:pPr>
                <a:defRPr/>
              </a:pPr>
              <a:t>31</a:t>
            </a:fld>
            <a:endParaRPr lang="pt-BR" altLang="pt-B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xmlns="" id="{F6261028-DC6B-4421-86C9-FC3CD58C8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15405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pt-BR" sz="4400" b="1" dirty="0">
                <a:latin typeface="Arial Black" panose="020B0A04020102020204" pitchFamily="34" charset="0"/>
              </a:rPr>
              <a:t>Pelos indicadores econômicos e financeiros a NETFLIX é uma empresa totalmente sem fundamentos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D9293BC7-8A9A-44A0-A8CD-D3025FD8D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BAEE-5405-463A-AE6A-9C68977535B8}" type="slidenum">
              <a:rPr lang="pt-BR" altLang="pt-BR" smtClean="0"/>
              <a:pPr>
                <a:defRPr/>
              </a:pPr>
              <a:t>32</a:t>
            </a:fld>
            <a:endParaRPr lang="pt-BR" altLang="pt-BR"/>
          </a:p>
        </p:txBody>
      </p:sp>
      <p:pic>
        <p:nvPicPr>
          <p:cNvPr id="5" name="Imagem 9">
            <a:extLst>
              <a:ext uri="{FF2B5EF4-FFF2-40B4-BE49-F238E27FC236}">
                <a16:creationId xmlns:a16="http://schemas.microsoft.com/office/drawing/2014/main" xmlns="" id="{15559F01-89E0-42D1-AA6F-C3A0A78D3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100" y="679450"/>
            <a:ext cx="413385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027049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193A7BE7-F615-45D3-98E0-F199EC569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BAEE-5405-463A-AE6A-9C68977535B8}" type="slidenum">
              <a:rPr lang="pt-BR" altLang="pt-BR" smtClean="0"/>
              <a:pPr>
                <a:defRPr/>
              </a:pPr>
              <a:t>33</a:t>
            </a:fld>
            <a:endParaRPr lang="pt-BR" altLang="pt-BR"/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72CFB97A-5B3B-4124-9173-6B5564177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93725692"/>
              </p:ext>
            </p:extLst>
          </p:nvPr>
        </p:nvGraphicFramePr>
        <p:xfrm>
          <a:off x="112713" y="2492896"/>
          <a:ext cx="8923783" cy="41764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85345">
                  <a:extLst>
                    <a:ext uri="{9D8B030D-6E8A-4147-A177-3AD203B41FA5}">
                      <a16:colId xmlns:a16="http://schemas.microsoft.com/office/drawing/2014/main" xmlns="" val="297935525"/>
                    </a:ext>
                  </a:extLst>
                </a:gridCol>
                <a:gridCol w="1446213">
                  <a:extLst>
                    <a:ext uri="{9D8B030D-6E8A-4147-A177-3AD203B41FA5}">
                      <a16:colId xmlns:a16="http://schemas.microsoft.com/office/drawing/2014/main" xmlns="" val="880372901"/>
                    </a:ext>
                  </a:extLst>
                </a:gridCol>
                <a:gridCol w="1292225">
                  <a:extLst>
                    <a:ext uri="{9D8B030D-6E8A-4147-A177-3AD203B41FA5}">
                      <a16:colId xmlns:a16="http://schemas.microsoft.com/office/drawing/2014/main" xmlns="" val="2832117054"/>
                    </a:ext>
                  </a:extLst>
                </a:gridCol>
              </a:tblGrid>
              <a:tr h="522058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1" u="none" strike="noStrike">
                          <a:effectLst/>
                          <a:latin typeface="Arial Black" panose="020B0A04020102020204" pitchFamily="34" charset="0"/>
                        </a:rPr>
                        <a:t>INDICADOR</a:t>
                      </a:r>
                      <a:endParaRPr lang="pt-BR" sz="22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1" u="none" strike="noStrike">
                          <a:effectLst/>
                          <a:latin typeface="Arial Black" panose="020B0A04020102020204" pitchFamily="34" charset="0"/>
                        </a:rPr>
                        <a:t>NETFLIX</a:t>
                      </a:r>
                      <a:endParaRPr lang="pt-BR" sz="22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1" u="none" strike="noStrike">
                          <a:effectLst/>
                          <a:latin typeface="Arial Black" panose="020B0A04020102020204" pitchFamily="34" charset="0"/>
                        </a:rPr>
                        <a:t>DISNEY</a:t>
                      </a:r>
                      <a:endParaRPr lang="pt-BR" sz="22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3975712"/>
                  </a:ext>
                </a:extLst>
              </a:tr>
              <a:tr h="522058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1" u="none" strike="noStrike">
                          <a:effectLst/>
                          <a:latin typeface="Arial Black" panose="020B0A04020102020204" pitchFamily="34" charset="0"/>
                        </a:rPr>
                        <a:t>VALOR DA EMPRESA</a:t>
                      </a:r>
                      <a:endParaRPr lang="pt-BR" sz="22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1" u="none" strike="noStrike" dirty="0">
                          <a:effectLst/>
                          <a:latin typeface="Arial Black" panose="020B0A04020102020204" pitchFamily="34" charset="0"/>
                        </a:rPr>
                        <a:t>$ 163,2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1" u="none" strike="noStrike" dirty="0">
                          <a:effectLst/>
                          <a:latin typeface="Arial Black" panose="020B0A04020102020204" pitchFamily="34" charset="0"/>
                        </a:rPr>
                        <a:t>$189,5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598375904"/>
                  </a:ext>
                </a:extLst>
              </a:tr>
              <a:tr h="522058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1" u="none" strike="noStrike">
                          <a:effectLst/>
                          <a:latin typeface="Arial Black" panose="020B0A04020102020204" pitchFamily="34" charset="0"/>
                        </a:rPr>
                        <a:t>VALOR DA AÇÃO / VALOR CONTÁBIL</a:t>
                      </a:r>
                      <a:endParaRPr lang="pt-BR" sz="22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1" u="none" strike="noStrike">
                          <a:effectLst/>
                          <a:latin typeface="Arial Black" panose="020B0A04020102020204" pitchFamily="34" charset="0"/>
                        </a:rPr>
                        <a:t>35,31</a:t>
                      </a:r>
                      <a:endParaRPr lang="pt-BR" sz="22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1" u="none" strike="noStrike">
                          <a:effectLst/>
                          <a:latin typeface="Arial Black" panose="020B0A04020102020204" pitchFamily="34" charset="0"/>
                        </a:rPr>
                        <a:t>3,56</a:t>
                      </a:r>
                      <a:endParaRPr lang="pt-BR" sz="22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984244150"/>
                  </a:ext>
                </a:extLst>
              </a:tr>
              <a:tr h="522058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1" u="none" strike="noStrike">
                          <a:effectLst/>
                          <a:latin typeface="Arial Black" panose="020B0A04020102020204" pitchFamily="34" charset="0"/>
                        </a:rPr>
                        <a:t>VALOR DA EMPRESA / RECEITA</a:t>
                      </a:r>
                      <a:endParaRPr lang="pt-BR" sz="22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1" u="none" strike="noStrike">
                          <a:effectLst/>
                          <a:latin typeface="Arial Black" panose="020B0A04020102020204" pitchFamily="34" charset="0"/>
                        </a:rPr>
                        <a:t>11,76</a:t>
                      </a:r>
                      <a:endParaRPr lang="pt-BR" sz="22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1" u="none" strike="noStrike">
                          <a:effectLst/>
                          <a:latin typeface="Arial Black" panose="020B0A04020102020204" pitchFamily="34" charset="0"/>
                        </a:rPr>
                        <a:t>3,27</a:t>
                      </a:r>
                      <a:endParaRPr lang="pt-BR" sz="22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484024794"/>
                  </a:ext>
                </a:extLst>
              </a:tr>
              <a:tr h="522058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1" u="none" strike="noStrike">
                          <a:effectLst/>
                          <a:latin typeface="Arial Black" panose="020B0A04020102020204" pitchFamily="34" charset="0"/>
                        </a:rPr>
                        <a:t>VALOR DA EMPRESA / EBITDA</a:t>
                      </a:r>
                      <a:endParaRPr lang="pt-BR" sz="22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1" u="none" strike="noStrike">
                          <a:effectLst/>
                          <a:latin typeface="Arial Black" panose="020B0A04020102020204" pitchFamily="34" charset="0"/>
                        </a:rPr>
                        <a:t>113,34</a:t>
                      </a:r>
                      <a:endParaRPr lang="pt-BR" sz="22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1" u="none" strike="noStrike">
                          <a:effectLst/>
                          <a:latin typeface="Arial Black" panose="020B0A04020102020204" pitchFamily="34" charset="0"/>
                        </a:rPr>
                        <a:t>10,88</a:t>
                      </a:r>
                      <a:endParaRPr lang="pt-BR" sz="22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035408575"/>
                  </a:ext>
                </a:extLst>
              </a:tr>
              <a:tr h="522058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1" u="none" strike="noStrike">
                          <a:effectLst/>
                          <a:latin typeface="Arial Black" panose="020B0A04020102020204" pitchFamily="34" charset="0"/>
                        </a:rPr>
                        <a:t>RETORNO DO ATIVO</a:t>
                      </a:r>
                      <a:endParaRPr lang="pt-BR" sz="22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1" u="none" strike="noStrike">
                          <a:effectLst/>
                          <a:latin typeface="Arial Black" panose="020B0A04020102020204" pitchFamily="34" charset="0"/>
                        </a:rPr>
                        <a:t>4,35</a:t>
                      </a:r>
                      <a:endParaRPr lang="pt-BR" sz="22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1" u="none" strike="noStrike">
                          <a:effectLst/>
                          <a:latin typeface="Arial Black" panose="020B0A04020102020204" pitchFamily="34" charset="0"/>
                        </a:rPr>
                        <a:t>9,46</a:t>
                      </a:r>
                      <a:endParaRPr lang="pt-BR" sz="22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3129816821"/>
                  </a:ext>
                </a:extLst>
              </a:tr>
              <a:tr h="522058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1" u="none" strike="noStrike">
                          <a:effectLst/>
                          <a:latin typeface="Arial Black" panose="020B0A04020102020204" pitchFamily="34" charset="0"/>
                        </a:rPr>
                        <a:t>RECEITA LÍQUIDA</a:t>
                      </a:r>
                      <a:endParaRPr lang="pt-BR" sz="22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1" u="none" strike="noStrike" dirty="0">
                          <a:effectLst/>
                          <a:latin typeface="Arial Black" panose="020B0A04020102020204" pitchFamily="34" charset="0"/>
                        </a:rPr>
                        <a:t>$ 13,9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1" u="none" strike="noStrike" dirty="0">
                          <a:effectLst/>
                          <a:latin typeface="Arial Black" panose="020B0A04020102020204" pitchFamily="34" charset="0"/>
                        </a:rPr>
                        <a:t>$ 57,9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803766778"/>
                  </a:ext>
                </a:extLst>
              </a:tr>
              <a:tr h="522058">
                <a:tc>
                  <a:txBody>
                    <a:bodyPr/>
                    <a:lstStyle/>
                    <a:p>
                      <a:pPr algn="l" fontAlgn="b"/>
                      <a:r>
                        <a:rPr lang="pt-BR" sz="2200" b="1" u="none" strike="noStrike">
                          <a:effectLst/>
                          <a:latin typeface="Arial Black" panose="020B0A04020102020204" pitchFamily="34" charset="0"/>
                        </a:rPr>
                        <a:t>DÍVIDAS / PATRIMÔNIO LÍQUIDO</a:t>
                      </a:r>
                      <a:endParaRPr lang="pt-BR" sz="22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1" u="none" strike="noStrike">
                          <a:effectLst/>
                          <a:latin typeface="Arial Black" panose="020B0A04020102020204" pitchFamily="34" charset="0"/>
                        </a:rPr>
                        <a:t>1,86</a:t>
                      </a:r>
                      <a:endParaRPr lang="pt-BR" sz="2200" b="1" i="0" u="none" strike="noStrike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1" u="none" strike="noStrike" dirty="0">
                          <a:effectLst/>
                          <a:latin typeface="Arial Black" panose="020B0A04020102020204" pitchFamily="34" charset="0"/>
                        </a:rPr>
                        <a:t>0,51</a:t>
                      </a:r>
                      <a:endParaRPr lang="pt-BR" sz="2200" b="1" i="0" u="none" strike="noStrike" dirty="0">
                        <a:solidFill>
                          <a:srgbClr val="000000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2861237805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188A516B-B1F3-4676-87E9-534325E83CA2}"/>
              </a:ext>
            </a:extLst>
          </p:cNvPr>
          <p:cNvSpPr txBox="1"/>
          <p:nvPr/>
        </p:nvSpPr>
        <p:spPr>
          <a:xfrm>
            <a:off x="35496" y="6669940"/>
            <a:ext cx="4363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/>
              <a:t>Fonte: </a:t>
            </a:r>
            <a:r>
              <a:rPr lang="pt-BR" sz="800" dirty="0" err="1"/>
              <a:t>YahooFinance</a:t>
            </a:r>
            <a:r>
              <a:rPr lang="pt-BR" sz="800" dirty="0"/>
              <a:t>, 17/9/2018</a:t>
            </a:r>
          </a:p>
        </p:txBody>
      </p:sp>
      <p:pic>
        <p:nvPicPr>
          <p:cNvPr id="7" name="Imagem 9">
            <a:extLst>
              <a:ext uri="{FF2B5EF4-FFF2-40B4-BE49-F238E27FC236}">
                <a16:creationId xmlns:a16="http://schemas.microsoft.com/office/drawing/2014/main" xmlns="" id="{1D24AE20-2D93-407C-895C-DD7C0E37C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72816"/>
            <a:ext cx="2963502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Resultado de imagem para disney">
            <a:extLst>
              <a:ext uri="{FF2B5EF4-FFF2-40B4-BE49-F238E27FC236}">
                <a16:creationId xmlns:a16="http://schemas.microsoft.com/office/drawing/2014/main" xmlns="" id="{73721B7A-5747-4E23-A49A-F25BA87C6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8116" y="1682210"/>
            <a:ext cx="2483768" cy="102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26DE1312-D508-462E-A4B1-511E6191D60E}"/>
              </a:ext>
            </a:extLst>
          </p:cNvPr>
          <p:cNvSpPr txBox="1"/>
          <p:nvPr/>
        </p:nvSpPr>
        <p:spPr>
          <a:xfrm>
            <a:off x="5652120" y="1772816"/>
            <a:ext cx="901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err="1"/>
              <a:t>vs</a:t>
            </a:r>
            <a:endParaRPr lang="pt-BR" sz="4400" dirty="0"/>
          </a:p>
        </p:txBody>
      </p:sp>
      <p:sp>
        <p:nvSpPr>
          <p:cNvPr id="10" name="CaixaDeTexto 4">
            <a:extLst>
              <a:ext uri="{FF2B5EF4-FFF2-40B4-BE49-F238E27FC236}">
                <a16:creationId xmlns:a16="http://schemas.microsoft.com/office/drawing/2014/main" xmlns="" id="{B8B2C4CE-1529-4227-A738-906E55092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-27384"/>
            <a:ext cx="526775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800" b="1" dirty="0">
                <a:latin typeface="Agency FB" panose="020B0503020202020204" pitchFamily="34" charset="0"/>
              </a:rPr>
              <a:t>A NETFLIX tem valor de mercado igual a Disney</a:t>
            </a:r>
          </a:p>
        </p:txBody>
      </p:sp>
    </p:spTree>
    <p:extLst>
      <p:ext uri="{BB962C8B-B14F-4D97-AF65-F5344CB8AC3E}">
        <p14:creationId xmlns:p14="http://schemas.microsoft.com/office/powerpoint/2010/main" xmlns="" val="20546467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193A7BE7-F615-45D3-98E0-F199EC569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BAEE-5405-463A-AE6A-9C68977535B8}" type="slidenum">
              <a:rPr lang="pt-BR" altLang="pt-BR" smtClean="0"/>
              <a:pPr>
                <a:defRPr/>
              </a:pPr>
              <a:t>34</a:t>
            </a:fld>
            <a:endParaRPr lang="pt-BR" alt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188A516B-B1F3-4676-87E9-534325E83CA2}"/>
              </a:ext>
            </a:extLst>
          </p:cNvPr>
          <p:cNvSpPr txBox="1"/>
          <p:nvPr/>
        </p:nvSpPr>
        <p:spPr>
          <a:xfrm>
            <a:off x="35496" y="6669940"/>
            <a:ext cx="4363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/>
              <a:t>Fonte: </a:t>
            </a:r>
            <a:r>
              <a:rPr lang="pt-BR" sz="800" dirty="0" err="1"/>
              <a:t>YahooFinance</a:t>
            </a:r>
            <a:r>
              <a:rPr lang="pt-BR" sz="800" dirty="0"/>
              <a:t>, 17/9/2018</a:t>
            </a:r>
          </a:p>
        </p:txBody>
      </p:sp>
      <p:pic>
        <p:nvPicPr>
          <p:cNvPr id="7" name="Imagem 9">
            <a:extLst>
              <a:ext uri="{FF2B5EF4-FFF2-40B4-BE49-F238E27FC236}">
                <a16:creationId xmlns:a16="http://schemas.microsoft.com/office/drawing/2014/main" xmlns="" id="{1D24AE20-2D93-407C-895C-DD7C0E37C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92753"/>
            <a:ext cx="2963502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Resultado de imagem para disney">
            <a:extLst>
              <a:ext uri="{FF2B5EF4-FFF2-40B4-BE49-F238E27FC236}">
                <a16:creationId xmlns:a16="http://schemas.microsoft.com/office/drawing/2014/main" xmlns="" id="{73721B7A-5747-4E23-A49A-F25BA87C6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5988" y="3502147"/>
            <a:ext cx="2483768" cy="102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26DE1312-D508-462E-A4B1-511E6191D60E}"/>
              </a:ext>
            </a:extLst>
          </p:cNvPr>
          <p:cNvSpPr txBox="1"/>
          <p:nvPr/>
        </p:nvSpPr>
        <p:spPr>
          <a:xfrm>
            <a:off x="4499992" y="3592753"/>
            <a:ext cx="901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err="1"/>
              <a:t>vs</a:t>
            </a:r>
            <a:endParaRPr lang="pt-BR" sz="4400" dirty="0"/>
          </a:p>
        </p:txBody>
      </p:sp>
      <p:sp>
        <p:nvSpPr>
          <p:cNvPr id="10" name="CaixaDeTexto 4">
            <a:extLst>
              <a:ext uri="{FF2B5EF4-FFF2-40B4-BE49-F238E27FC236}">
                <a16:creationId xmlns:a16="http://schemas.microsoft.com/office/drawing/2014/main" xmlns="" id="{B8B2C4CE-1529-4227-A738-906E55092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-27384"/>
            <a:ext cx="5267758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800" b="1" dirty="0">
                <a:latin typeface="Agency FB" panose="020B0503020202020204" pitchFamily="34" charset="0"/>
              </a:rPr>
              <a:t>Nos últimos dois anos a ação da NETFLIX cresceu mais que a Disney.</a:t>
            </a:r>
          </a:p>
        </p:txBody>
      </p:sp>
      <p:sp>
        <p:nvSpPr>
          <p:cNvPr id="9" name="CaixaDeTexto 4">
            <a:extLst>
              <a:ext uri="{FF2B5EF4-FFF2-40B4-BE49-F238E27FC236}">
                <a16:creationId xmlns:a16="http://schemas.microsoft.com/office/drawing/2014/main" xmlns="" id="{4DAA7D58-5E5C-4898-AFDC-03CCB381F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084" y="4797152"/>
            <a:ext cx="18722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800" b="1" dirty="0">
                <a:latin typeface="Agency FB" panose="020B0503020202020204" pitchFamily="34" charset="0"/>
              </a:rPr>
              <a:t>300%</a:t>
            </a:r>
          </a:p>
        </p:txBody>
      </p:sp>
      <p:sp>
        <p:nvSpPr>
          <p:cNvPr id="11" name="CaixaDeTexto 4">
            <a:extLst>
              <a:ext uri="{FF2B5EF4-FFF2-40B4-BE49-F238E27FC236}">
                <a16:creationId xmlns:a16="http://schemas.microsoft.com/office/drawing/2014/main" xmlns="" id="{1195E2BB-3078-4A5A-B113-685174F78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9232" y="4797152"/>
            <a:ext cx="18722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4800" b="1" dirty="0">
                <a:latin typeface="Agency FB" panose="020B0503020202020204" pitchFamily="34" charset="0"/>
              </a:rPr>
              <a:t>10%</a:t>
            </a:r>
          </a:p>
        </p:txBody>
      </p:sp>
    </p:spTree>
    <p:extLst>
      <p:ext uri="{BB962C8B-B14F-4D97-AF65-F5344CB8AC3E}">
        <p14:creationId xmlns:p14="http://schemas.microsoft.com/office/powerpoint/2010/main" xmlns="" val="4379112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aixaDeTexto 3">
            <a:extLst>
              <a:ext uri="{FF2B5EF4-FFF2-40B4-BE49-F238E27FC236}">
                <a16:creationId xmlns:a16="http://schemas.microsoft.com/office/drawing/2014/main" xmlns="" id="{031DD3DA-63DA-439A-B37C-32B4F7F390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274" y="1934830"/>
            <a:ext cx="7921451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defRPr/>
            </a:pPr>
            <a:r>
              <a:rPr lang="pt-BR" altLang="pt-BR" sz="6000" b="1" dirty="0"/>
              <a:t>O que justifica essa insanidade financeira?</a:t>
            </a:r>
            <a:endParaRPr lang="pt-BR" altLang="pt-BR" sz="6000" dirty="0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174DC960-6EF8-411B-A5B3-E8C753DB4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BAEE-5405-463A-AE6A-9C68977535B8}" type="slidenum">
              <a:rPr lang="pt-BR" altLang="pt-BR" smtClean="0"/>
              <a:pPr>
                <a:defRPr/>
              </a:pPr>
              <a:t>35</a:t>
            </a:fld>
            <a:endParaRPr lang="pt-BR" altLang="pt-B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005BB46C-169A-4AFF-99D0-CF43DB4A5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BAEE-5405-463A-AE6A-9C68977535B8}" type="slidenum">
              <a:rPr lang="pt-BR" altLang="pt-BR" smtClean="0"/>
              <a:pPr>
                <a:defRPr/>
              </a:pPr>
              <a:t>36</a:t>
            </a:fld>
            <a:endParaRPr lang="pt-BR" altLang="pt-BR"/>
          </a:p>
        </p:txBody>
      </p:sp>
      <p:sp>
        <p:nvSpPr>
          <p:cNvPr id="9" name="CaixaDeTexto 3">
            <a:extLst>
              <a:ext uri="{FF2B5EF4-FFF2-40B4-BE49-F238E27FC236}">
                <a16:creationId xmlns:a16="http://schemas.microsoft.com/office/drawing/2014/main" xmlns="" id="{057FD2D9-9F0D-4A02-ADCC-D54CE9016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20419"/>
            <a:ext cx="91440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defRPr/>
            </a:pPr>
            <a:r>
              <a:rPr lang="pt-BR" altLang="pt-BR" sz="6000" b="1" dirty="0"/>
              <a:t>Os analistas de mercado, em seus VALUATIONS, enxergam mais perspectiva para a NETFLIX</a:t>
            </a:r>
            <a:endParaRPr lang="pt-BR" altLang="pt-BR" sz="6000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7FED56D5-9C24-4A81-9A23-AA7C18A96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2963502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Resultado de imagem para disney">
            <a:extLst>
              <a:ext uri="{FF2B5EF4-FFF2-40B4-BE49-F238E27FC236}">
                <a16:creationId xmlns:a16="http://schemas.microsoft.com/office/drawing/2014/main" xmlns="" id="{35708F2E-FA26-40DF-9CE8-B37387BBF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4696" y="1250162"/>
            <a:ext cx="2483768" cy="102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sultado de imagem para carinha triste">
            <a:extLst>
              <a:ext uri="{FF2B5EF4-FFF2-40B4-BE49-F238E27FC236}">
                <a16:creationId xmlns:a16="http://schemas.microsoft.com/office/drawing/2014/main" xmlns="" id="{40C112B8-5246-4121-9108-734C00255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16732" y="1317948"/>
            <a:ext cx="814908" cy="81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carinha triste">
            <a:extLst>
              <a:ext uri="{FF2B5EF4-FFF2-40B4-BE49-F238E27FC236}">
                <a16:creationId xmlns:a16="http://schemas.microsoft.com/office/drawing/2014/main" xmlns="" id="{6E4AC399-13CA-4CC6-8764-7FB235454B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100" t="18500" r="5901" b="18500"/>
          <a:stretch/>
        </p:blipFill>
        <p:spPr bwMode="auto">
          <a:xfrm>
            <a:off x="5413276" y="1268760"/>
            <a:ext cx="881658" cy="88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005BB46C-169A-4AFF-99D0-CF43DB4A5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BAEE-5405-463A-AE6A-9C68977535B8}" type="slidenum">
              <a:rPr lang="pt-BR" altLang="pt-BR" smtClean="0"/>
              <a:pPr>
                <a:defRPr/>
              </a:pPr>
              <a:t>37</a:t>
            </a:fld>
            <a:endParaRPr lang="pt-BR" altLang="pt-BR"/>
          </a:p>
        </p:txBody>
      </p:sp>
      <p:sp>
        <p:nvSpPr>
          <p:cNvPr id="9" name="CaixaDeTexto 3">
            <a:extLst>
              <a:ext uri="{FF2B5EF4-FFF2-40B4-BE49-F238E27FC236}">
                <a16:creationId xmlns:a16="http://schemas.microsoft.com/office/drawing/2014/main" xmlns="" id="{057FD2D9-9F0D-4A02-ADCC-D54CE9016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739692"/>
            <a:ext cx="9144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ctr">
              <a:defRPr/>
            </a:pPr>
            <a:r>
              <a:rPr lang="pt-BR" altLang="pt-BR" sz="6000" b="1" dirty="0"/>
              <a:t>A NETFLIX é o futuro, não a Disney!</a:t>
            </a:r>
          </a:p>
          <a:p>
            <a:pPr marL="0" indent="0" algn="ctr">
              <a:defRPr/>
            </a:pPr>
            <a:endParaRPr lang="pt-BR" altLang="pt-BR" sz="6000" b="1" dirty="0"/>
          </a:p>
          <a:p>
            <a:pPr marL="0" indent="0" algn="ctr">
              <a:defRPr/>
            </a:pPr>
            <a:r>
              <a:rPr lang="pt-BR" altLang="pt-BR" sz="6000" b="1" dirty="0">
                <a:highlight>
                  <a:srgbClr val="FFFF00"/>
                </a:highlight>
              </a:rPr>
              <a:t>Será?????</a:t>
            </a:r>
            <a:endParaRPr lang="pt-BR" altLang="pt-BR" sz="6000" dirty="0">
              <a:highlight>
                <a:srgbClr val="FFFF00"/>
              </a:highlight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7FED56D5-9C24-4A81-9A23-AA7C18A96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2963502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Resultado de imagem para disney">
            <a:extLst>
              <a:ext uri="{FF2B5EF4-FFF2-40B4-BE49-F238E27FC236}">
                <a16:creationId xmlns:a16="http://schemas.microsoft.com/office/drawing/2014/main" xmlns="" id="{35708F2E-FA26-40DF-9CE8-B37387BBF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4696" y="1250162"/>
            <a:ext cx="2483768" cy="1026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sultado de imagem para carinha triste">
            <a:extLst>
              <a:ext uri="{FF2B5EF4-FFF2-40B4-BE49-F238E27FC236}">
                <a16:creationId xmlns:a16="http://schemas.microsoft.com/office/drawing/2014/main" xmlns="" id="{40C112B8-5246-4121-9108-734C00255B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516732" y="1317948"/>
            <a:ext cx="814908" cy="81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carinha triste">
            <a:extLst>
              <a:ext uri="{FF2B5EF4-FFF2-40B4-BE49-F238E27FC236}">
                <a16:creationId xmlns:a16="http://schemas.microsoft.com/office/drawing/2014/main" xmlns="" id="{6E4AC399-13CA-4CC6-8764-7FB235454B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100" t="18500" r="5901" b="18500"/>
          <a:stretch/>
        </p:blipFill>
        <p:spPr bwMode="auto">
          <a:xfrm>
            <a:off x="5413276" y="1268760"/>
            <a:ext cx="881658" cy="88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126831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84D74C33-81D2-49B6-A6A0-3F3D1090B7A8}"/>
              </a:ext>
            </a:extLst>
          </p:cNvPr>
          <p:cNvSpPr txBox="1">
            <a:spLocks/>
          </p:cNvSpPr>
          <p:nvPr/>
        </p:nvSpPr>
        <p:spPr>
          <a:xfrm>
            <a:off x="107504" y="1268760"/>
            <a:ext cx="9001000" cy="2387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t-BR" altLang="pt-BR" sz="5400" b="1" dirty="0">
                <a:latin typeface="Agency FB" panose="020B0503020202020204" pitchFamily="34" charset="0"/>
              </a:rPr>
              <a:t>Na minha administração a rádio tinha um valor, mas na sua administração ela valerá muito mais.</a:t>
            </a:r>
          </a:p>
          <a:p>
            <a:pPr algn="l"/>
            <a:endParaRPr lang="pt-BR" altLang="pt-BR" sz="5400" b="1" dirty="0">
              <a:latin typeface="Agency FB" panose="020B0503020202020204" pitchFamily="34" charset="0"/>
            </a:endParaRPr>
          </a:p>
          <a:p>
            <a:r>
              <a:rPr lang="pt-BR" altLang="pt-BR" sz="8000" b="1" dirty="0">
                <a:latin typeface="Agency FB" panose="020B0503020202020204" pitchFamily="34" charset="0"/>
              </a:rPr>
              <a:t>Será?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xmlns="" id="{1EFF6F28-D49F-4CAB-A5B4-B2AC4F365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86198290-6743-4A00-B763-506CD7E2E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BAEE-5405-463A-AE6A-9C68977535B8}" type="slidenum">
              <a:rPr lang="pt-BR" altLang="pt-BR" smtClean="0"/>
              <a:pPr>
                <a:defRPr/>
              </a:pPr>
              <a:t>38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2809475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84D74C33-81D2-49B6-A6A0-3F3D1090B7A8}"/>
              </a:ext>
            </a:extLst>
          </p:cNvPr>
          <p:cNvSpPr txBox="1">
            <a:spLocks/>
          </p:cNvSpPr>
          <p:nvPr/>
        </p:nvSpPr>
        <p:spPr>
          <a:xfrm>
            <a:off x="107504" y="764704"/>
            <a:ext cx="9036496" cy="2387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t-BR" altLang="pt-BR" sz="7200" b="1" dirty="0">
                <a:latin typeface="Agency FB" panose="020B0503020202020204" pitchFamily="34" charset="0"/>
              </a:rPr>
              <a:t>Claro!!!!</a:t>
            </a:r>
          </a:p>
          <a:p>
            <a:pPr algn="l"/>
            <a:endParaRPr lang="pt-BR" altLang="pt-BR" sz="4800" b="1" dirty="0">
              <a:latin typeface="Agency FB" panose="020B0503020202020204" pitchFamily="34" charset="0"/>
            </a:endParaRPr>
          </a:p>
          <a:p>
            <a:pPr algn="l"/>
            <a:r>
              <a:rPr lang="pt-BR" altLang="pt-BR" sz="5400" b="1" dirty="0">
                <a:latin typeface="Agency FB" panose="020B0503020202020204" pitchFamily="34" charset="0"/>
              </a:rPr>
              <a:t>A sua administração é muito mais efetiva. Você é muito mais tecnológico, comercial, super ligado em redes sociais, internet e atualidades.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xmlns="" id="{1EFF6F28-D49F-4CAB-A5B4-B2AC4F365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86198290-6743-4A00-B763-506CD7E2E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BAEE-5405-463A-AE6A-9C68977535B8}" type="slidenum">
              <a:rPr lang="pt-BR" altLang="pt-BR" smtClean="0"/>
              <a:pPr>
                <a:defRPr/>
              </a:pPr>
              <a:t>39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941978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334D6888-91BE-4F3C-AB4F-0874F8E21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BAEE-5405-463A-AE6A-9C68977535B8}" type="slidenum">
              <a:rPr lang="pt-BR" altLang="pt-BR" smtClean="0"/>
              <a:pPr>
                <a:defRPr/>
              </a:pPr>
              <a:t>4</a:t>
            </a:fld>
            <a:endParaRPr lang="pt-BR" altLang="pt-BR"/>
          </a:p>
        </p:txBody>
      </p:sp>
      <p:sp>
        <p:nvSpPr>
          <p:cNvPr id="5" name="CaixaDeTexto 3">
            <a:extLst>
              <a:ext uri="{FF2B5EF4-FFF2-40B4-BE49-F238E27FC236}">
                <a16:creationId xmlns:a16="http://schemas.microsoft.com/office/drawing/2014/main" xmlns="" id="{C81012BD-BDFA-4DC2-84F4-8BFE8C29E1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174100"/>
            <a:ext cx="8592889" cy="452431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t-BR" altLang="pt-BR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itchFamily="34" charset="0"/>
              </a:rPr>
              <a:t>Quanto vale sua rádio?</a:t>
            </a:r>
          </a:p>
          <a:p>
            <a:pPr eaLnBrk="1" hangingPunct="1">
              <a:defRPr/>
            </a:pPr>
            <a:endParaRPr lang="pt-BR" altLang="pt-BR" sz="4800" b="1" dirty="0">
              <a:solidFill>
                <a:schemeClr val="tx1">
                  <a:lumMod val="65000"/>
                  <a:lumOff val="35000"/>
                </a:schemeClr>
              </a:solidFill>
              <a:latin typeface="Agency FB" pitchFamily="34" charset="0"/>
            </a:endParaRPr>
          </a:p>
          <a:p>
            <a:pPr eaLnBrk="1" hangingPunct="1">
              <a:defRPr/>
            </a:pPr>
            <a:r>
              <a:rPr lang="pt-BR" altLang="pt-BR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itchFamily="34" charset="0"/>
              </a:rPr>
              <a:t>Você só pensa nisso na hora de vender a rádio?</a:t>
            </a:r>
          </a:p>
          <a:p>
            <a:pPr eaLnBrk="1" hangingPunct="1">
              <a:defRPr/>
            </a:pPr>
            <a:endParaRPr lang="pt-BR" altLang="pt-BR" sz="4800" b="1" dirty="0">
              <a:solidFill>
                <a:schemeClr val="tx1">
                  <a:lumMod val="65000"/>
                  <a:lumOff val="35000"/>
                </a:schemeClr>
              </a:solidFill>
              <a:latin typeface="Agency FB" pitchFamily="34" charset="0"/>
            </a:endParaRPr>
          </a:p>
          <a:p>
            <a:pPr eaLnBrk="1" hangingPunct="1">
              <a:defRPr/>
            </a:pPr>
            <a:r>
              <a:rPr lang="pt-BR" altLang="pt-BR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ency FB" pitchFamily="34" charset="0"/>
              </a:rPr>
              <a:t>Revise seus conceitos!</a:t>
            </a:r>
          </a:p>
        </p:txBody>
      </p:sp>
    </p:spTree>
    <p:extLst>
      <p:ext uri="{BB962C8B-B14F-4D97-AF65-F5344CB8AC3E}">
        <p14:creationId xmlns:p14="http://schemas.microsoft.com/office/powerpoint/2010/main" xmlns="" val="31328494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84D74C33-81D2-49B6-A6A0-3F3D1090B7A8}"/>
              </a:ext>
            </a:extLst>
          </p:cNvPr>
          <p:cNvSpPr txBox="1">
            <a:spLocks/>
          </p:cNvSpPr>
          <p:nvPr/>
        </p:nvSpPr>
        <p:spPr>
          <a:xfrm>
            <a:off x="683568" y="1988840"/>
            <a:ext cx="8003232" cy="2387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t-BR" altLang="pt-BR" sz="7200" b="1" dirty="0">
                <a:latin typeface="Agency FB" panose="020B0503020202020204" pitchFamily="34" charset="0"/>
              </a:rPr>
              <a:t>Quanto vale sua rádio, mais um pouco de teoria...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xmlns="" id="{1EFF6F28-D49F-4CAB-A5B4-B2AC4F365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86198290-6743-4A00-B763-506CD7E2E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BAEE-5405-463A-AE6A-9C68977535B8}" type="slidenum">
              <a:rPr lang="pt-BR" altLang="pt-BR" smtClean="0"/>
              <a:pPr>
                <a:defRPr/>
              </a:pPr>
              <a:t>40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17936507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xmlns="" id="{84D74C33-81D2-49B6-A6A0-3F3D1090B7A8}"/>
              </a:ext>
            </a:extLst>
          </p:cNvPr>
          <p:cNvSpPr txBox="1">
            <a:spLocks/>
          </p:cNvSpPr>
          <p:nvPr/>
        </p:nvSpPr>
        <p:spPr>
          <a:xfrm>
            <a:off x="35496" y="836712"/>
            <a:ext cx="9108504" cy="2387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xmlns="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t-BR" altLang="pt-BR" sz="5400" b="1" dirty="0">
                <a:latin typeface="Agency FB" panose="020B0503020202020204" pitchFamily="34" charset="0"/>
              </a:rPr>
              <a:t>Para avaliar um empresa você vai precisar de:</a:t>
            </a:r>
          </a:p>
          <a:p>
            <a:pPr algn="l"/>
            <a:endParaRPr lang="pt-BR" altLang="pt-BR" sz="5400" b="1" dirty="0">
              <a:latin typeface="Agency FB" panose="020B0503020202020204" pitchFamily="34" charset="0"/>
            </a:endParaRPr>
          </a:p>
          <a:p>
            <a:pPr marL="1485900" lvl="2" indent="-571500" algn="l">
              <a:buFont typeface="Arial" panose="020B0604020202020204" pitchFamily="34" charset="0"/>
              <a:buChar char="•"/>
            </a:pPr>
            <a:r>
              <a:rPr lang="pt-BR" altLang="pt-BR" b="1" dirty="0">
                <a:latin typeface="Agency FB" panose="020B0503020202020204" pitchFamily="34" charset="0"/>
              </a:rPr>
              <a:t>Contador</a:t>
            </a:r>
          </a:p>
          <a:p>
            <a:pPr marL="1485900" lvl="2" indent="-571500" algn="l">
              <a:buFont typeface="Arial" panose="020B0604020202020204" pitchFamily="34" charset="0"/>
              <a:buChar char="•"/>
            </a:pPr>
            <a:r>
              <a:rPr lang="pt-BR" altLang="pt-BR" b="1" dirty="0">
                <a:latin typeface="Agency FB" panose="020B0503020202020204" pitchFamily="34" charset="0"/>
              </a:rPr>
              <a:t>Advogado</a:t>
            </a:r>
          </a:p>
          <a:p>
            <a:pPr marL="1485900" lvl="2" indent="-571500" algn="l">
              <a:buFont typeface="Arial" panose="020B0604020202020204" pitchFamily="34" charset="0"/>
              <a:buChar char="•"/>
            </a:pPr>
            <a:r>
              <a:rPr lang="pt-BR" altLang="pt-BR" b="1" dirty="0">
                <a:latin typeface="Agency FB" panose="020B0503020202020204" pitchFamily="34" charset="0"/>
              </a:rPr>
              <a:t>Analista de negócios</a:t>
            </a:r>
          </a:p>
          <a:p>
            <a:pPr marL="1485900" lvl="2" indent="-571500" algn="l">
              <a:buFont typeface="Arial" panose="020B0604020202020204" pitchFamily="34" charset="0"/>
              <a:buChar char="•"/>
            </a:pPr>
            <a:r>
              <a:rPr lang="pt-BR" altLang="pt-BR" b="1" dirty="0">
                <a:latin typeface="Agency FB" panose="020B0503020202020204" pitchFamily="34" charset="0"/>
              </a:rPr>
              <a:t>Especialista em cálculos</a:t>
            </a:r>
          </a:p>
          <a:p>
            <a:pPr marL="1485900" lvl="2" indent="-571500" algn="l">
              <a:buFont typeface="Arial" panose="020B0604020202020204" pitchFamily="34" charset="0"/>
              <a:buChar char="•"/>
            </a:pPr>
            <a:r>
              <a:rPr lang="pt-BR" altLang="pt-BR" b="1" dirty="0">
                <a:latin typeface="Agency FB" panose="020B0503020202020204" pitchFamily="34" charset="0"/>
              </a:rPr>
              <a:t>Programador em Excel.</a:t>
            </a:r>
          </a:p>
          <a:p>
            <a:pPr algn="l"/>
            <a:endParaRPr lang="pt-BR" altLang="pt-BR" b="1" dirty="0">
              <a:latin typeface="Agency FB" panose="020B0503020202020204" pitchFamily="34" charset="0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86198290-6743-4A00-B763-506CD7E2E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BAEE-5405-463A-AE6A-9C68977535B8}" type="slidenum">
              <a:rPr lang="pt-BR" altLang="pt-BR" smtClean="0"/>
              <a:pPr>
                <a:defRPr/>
              </a:pPr>
              <a:t>41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35948811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aixaDeTexto 4">
            <a:extLst>
              <a:ext uri="{FF2B5EF4-FFF2-40B4-BE49-F238E27FC236}">
                <a16:creationId xmlns:a16="http://schemas.microsoft.com/office/drawing/2014/main" xmlns="" id="{AB67DAB2-6FBC-4392-A79B-07E72DD65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980728"/>
            <a:ext cx="777716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8000" dirty="0">
                <a:latin typeface="Agency FB" panose="020B0503020202020204" pitchFamily="34" charset="0"/>
              </a:rPr>
              <a:t>A grande questão: a taxa de desconto?</a:t>
            </a:r>
          </a:p>
        </p:txBody>
      </p:sp>
      <p:pic>
        <p:nvPicPr>
          <p:cNvPr id="1026" name="Picture 2" descr="Image result for cachorro louco">
            <a:extLst>
              <a:ext uri="{FF2B5EF4-FFF2-40B4-BE49-F238E27FC236}">
                <a16:creationId xmlns:a16="http://schemas.microsoft.com/office/drawing/2014/main" xmlns="" id="{79A7D7F2-676D-44FE-92C4-B0F3F1A216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62" r="11441"/>
          <a:stretch/>
        </p:blipFill>
        <p:spPr bwMode="auto">
          <a:xfrm>
            <a:off x="4572000" y="3717032"/>
            <a:ext cx="3744416" cy="265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B16594EE-D083-4552-935A-7110D12B8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BAEE-5405-463A-AE6A-9C68977535B8}" type="slidenum">
              <a:rPr lang="pt-BR" altLang="pt-BR" smtClean="0"/>
              <a:pPr>
                <a:defRPr/>
              </a:pPr>
              <a:t>42</a:t>
            </a:fld>
            <a:endParaRPr lang="pt-BR" altLang="pt-BR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Image result for aumento">
            <a:extLst>
              <a:ext uri="{FF2B5EF4-FFF2-40B4-BE49-F238E27FC236}">
                <a16:creationId xmlns:a16="http://schemas.microsoft.com/office/drawing/2014/main" xmlns="" id="{82FE0879-F900-4961-AF64-60BFCD47AF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2852738"/>
            <a:ext cx="3983038" cy="341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 descr="Image result for disminuir">
            <a:extLst>
              <a:ext uri="{FF2B5EF4-FFF2-40B4-BE49-F238E27FC236}">
                <a16:creationId xmlns:a16="http://schemas.microsoft.com/office/drawing/2014/main" xmlns="" id="{D8CC9F57-D11B-40A0-AA6C-CCAC6C8EC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557338"/>
            <a:ext cx="4144962" cy="310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CaixaDeTexto 3">
            <a:extLst>
              <a:ext uri="{FF2B5EF4-FFF2-40B4-BE49-F238E27FC236}">
                <a16:creationId xmlns:a16="http://schemas.microsoft.com/office/drawing/2014/main" xmlns="" id="{101E66B4-F789-463B-BC20-C2F3035506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724400"/>
            <a:ext cx="460851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>
                <a:latin typeface="Agency FB" panose="020B0503020202020204" pitchFamily="34" charset="0"/>
              </a:rPr>
              <a:t>Quanto maior for o valor da taxa de desconto, menor o valor presente do fluxo de caixa e menor o valor da empresa.</a:t>
            </a:r>
          </a:p>
        </p:txBody>
      </p:sp>
      <p:sp>
        <p:nvSpPr>
          <p:cNvPr id="41989" name="CaixaDeTexto 6">
            <a:extLst>
              <a:ext uri="{FF2B5EF4-FFF2-40B4-BE49-F238E27FC236}">
                <a16:creationId xmlns:a16="http://schemas.microsoft.com/office/drawing/2014/main" xmlns="" id="{458A4B54-68D7-47BF-874A-512F352E1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3" y="404813"/>
            <a:ext cx="4637087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>
                <a:latin typeface="Agency FB" panose="020B0503020202020204" pitchFamily="34" charset="0"/>
              </a:rPr>
              <a:t>Taxas de desconto baixas, aumentam o valor presente do fluxo de caixa e, também o valor da empresa.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xmlns="" id="{BCE1121E-A3BA-40AB-9DBA-185590941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19D1CD78-7C22-497A-B704-066496818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BAEE-5405-463A-AE6A-9C68977535B8}" type="slidenum">
              <a:rPr lang="pt-BR" altLang="pt-BR" smtClean="0"/>
              <a:pPr>
                <a:defRPr/>
              </a:pPr>
              <a:t>43</a:t>
            </a:fld>
            <a:endParaRPr lang="pt-BR" altLang="pt-BR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abo de guerra cachorro">
            <a:extLst>
              <a:ext uri="{FF2B5EF4-FFF2-40B4-BE49-F238E27FC236}">
                <a16:creationId xmlns:a16="http://schemas.microsoft.com/office/drawing/2014/main" xmlns="" id="{B5DEDB33-6DD0-4726-9C0E-95D75A28F6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749549"/>
            <a:ext cx="67437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4">
            <a:extLst>
              <a:ext uri="{FF2B5EF4-FFF2-40B4-BE49-F238E27FC236}">
                <a16:creationId xmlns:a16="http://schemas.microsoft.com/office/drawing/2014/main" xmlns="" id="{9F000453-FCDA-4E11-B4A0-9ACED1681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214" y="44624"/>
            <a:ext cx="4657571" cy="158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800" dirty="0">
                <a:latin typeface="Agency FB" panose="020B0503020202020204" pitchFamily="34" charset="0"/>
              </a:rPr>
              <a:t>Lembra da brincadeira do cabo de guerra?</a:t>
            </a:r>
          </a:p>
        </p:txBody>
      </p:sp>
      <p:sp>
        <p:nvSpPr>
          <p:cNvPr id="7" name="CaixaDeTexto 5">
            <a:extLst>
              <a:ext uri="{FF2B5EF4-FFF2-40B4-BE49-F238E27FC236}">
                <a16:creationId xmlns:a16="http://schemas.microsoft.com/office/drawing/2014/main" xmlns="" id="{F29BE78F-65AF-437F-8D1B-08424377CE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80" y="5445224"/>
            <a:ext cx="1828801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b="1" dirty="0">
                <a:latin typeface="Agency FB" panose="020B0503020202020204" pitchFamily="34" charset="0"/>
              </a:rPr>
              <a:t>Comprador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b="1" dirty="0">
                <a:latin typeface="Agency FB" panose="020B0503020202020204" pitchFamily="34" charset="0"/>
              </a:rPr>
              <a:t>20%</a:t>
            </a:r>
          </a:p>
        </p:txBody>
      </p:sp>
      <p:sp>
        <p:nvSpPr>
          <p:cNvPr id="8" name="CaixaDeTexto 6">
            <a:extLst>
              <a:ext uri="{FF2B5EF4-FFF2-40B4-BE49-F238E27FC236}">
                <a16:creationId xmlns:a16="http://schemas.microsoft.com/office/drawing/2014/main" xmlns="" id="{3FBC56E4-092F-49C2-982E-789E9D81B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6136" y="5519440"/>
            <a:ext cx="18288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b="1" dirty="0">
                <a:latin typeface="Agency FB" panose="020B0503020202020204" pitchFamily="34" charset="0"/>
              </a:rPr>
              <a:t>Vendedor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t-BR" altLang="pt-BR" b="1" dirty="0">
                <a:latin typeface="Agency FB" panose="020B0503020202020204" pitchFamily="34" charset="0"/>
              </a:rPr>
              <a:t>5%</a:t>
            </a:r>
          </a:p>
        </p:txBody>
      </p:sp>
    </p:spTree>
    <p:extLst>
      <p:ext uri="{BB962C8B-B14F-4D97-AF65-F5344CB8AC3E}">
        <p14:creationId xmlns:p14="http://schemas.microsoft.com/office/powerpoint/2010/main" xmlns="" val="23457430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aixaDeTexto 31"/>
          <p:cNvSpPr txBox="1"/>
          <p:nvPr/>
        </p:nvSpPr>
        <p:spPr>
          <a:xfrm>
            <a:off x="102730" y="1124744"/>
            <a:ext cx="89529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>
                <a:latin typeface="Arial Black" panose="020B0A04020102020204" pitchFamily="34" charset="0"/>
                <a:cs typeface="Arial" panose="020B0604020202020204" pitchFamily="34" charset="0"/>
              </a:rPr>
              <a:t>Nada está tão ruim que não possa ser piorado.</a:t>
            </a:r>
          </a:p>
          <a:p>
            <a:pPr algn="ctr"/>
            <a:r>
              <a:rPr lang="pt-BR" sz="3200" dirty="0">
                <a:latin typeface="Arial Black" panose="020B0A04020102020204" pitchFamily="34" charset="0"/>
                <a:cs typeface="Arial" panose="020B0604020202020204" pitchFamily="34" charset="0"/>
              </a:rPr>
              <a:t>Antes de calcular FCFF, é preciso calcular a taxa de atratividade.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xmlns="" id="{3F789D4C-02DB-4A32-99E7-8B007A8D3EFF}"/>
              </a:ext>
            </a:extLst>
          </p:cNvPr>
          <p:cNvGrpSpPr/>
          <p:nvPr/>
        </p:nvGrpSpPr>
        <p:grpSpPr>
          <a:xfrm>
            <a:off x="2181926" y="3212976"/>
            <a:ext cx="5198386" cy="3456691"/>
            <a:chOff x="5142291" y="2133647"/>
            <a:chExt cx="6929376" cy="4607721"/>
          </a:xfrm>
        </p:grpSpPr>
        <p:sp>
          <p:nvSpPr>
            <p:cNvPr id="80" name="Retângulo 79">
              <a:extLst>
                <a:ext uri="{FF2B5EF4-FFF2-40B4-BE49-F238E27FC236}">
                  <a16:creationId xmlns:a16="http://schemas.microsoft.com/office/drawing/2014/main" xmlns="" id="{26D675BA-896C-46EF-8302-6E66303AB406}"/>
                </a:ext>
              </a:extLst>
            </p:cNvPr>
            <p:cNvSpPr/>
            <p:nvPr/>
          </p:nvSpPr>
          <p:spPr>
            <a:xfrm>
              <a:off x="9711324" y="6095205"/>
              <a:ext cx="1927704" cy="6461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8" name="Retângulo 77">
              <a:extLst>
                <a:ext uri="{FF2B5EF4-FFF2-40B4-BE49-F238E27FC236}">
                  <a16:creationId xmlns:a16="http://schemas.microsoft.com/office/drawing/2014/main" xmlns="" id="{C04CC890-1966-4A0C-9295-6C074049AC0D}"/>
                </a:ext>
              </a:extLst>
            </p:cNvPr>
            <p:cNvSpPr/>
            <p:nvPr/>
          </p:nvSpPr>
          <p:spPr>
            <a:xfrm>
              <a:off x="7695100" y="6062224"/>
              <a:ext cx="1927704" cy="6461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9" name="Retângulo 78">
              <a:extLst>
                <a:ext uri="{FF2B5EF4-FFF2-40B4-BE49-F238E27FC236}">
                  <a16:creationId xmlns:a16="http://schemas.microsoft.com/office/drawing/2014/main" xmlns="" id="{7902489C-70EA-428E-9432-99BEE1235CE7}"/>
                </a:ext>
              </a:extLst>
            </p:cNvPr>
            <p:cNvSpPr/>
            <p:nvPr/>
          </p:nvSpPr>
          <p:spPr>
            <a:xfrm>
              <a:off x="5734372" y="6095205"/>
              <a:ext cx="1927704" cy="6461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23" name="Grupo 22"/>
            <p:cNvGrpSpPr/>
            <p:nvPr/>
          </p:nvGrpSpPr>
          <p:grpSpPr>
            <a:xfrm>
              <a:off x="5734285" y="5641542"/>
              <a:ext cx="5883603" cy="1097615"/>
              <a:chOff x="754602" y="2467975"/>
              <a:chExt cx="8317079" cy="2547961"/>
            </a:xfrm>
          </p:grpSpPr>
          <p:grpSp>
            <p:nvGrpSpPr>
              <p:cNvPr id="5" name="Grupo 4"/>
              <p:cNvGrpSpPr/>
              <p:nvPr/>
            </p:nvGrpSpPr>
            <p:grpSpPr>
              <a:xfrm>
                <a:off x="754602" y="2467975"/>
                <a:ext cx="2725013" cy="2547961"/>
                <a:chOff x="754602" y="2467975"/>
                <a:chExt cx="2725013" cy="2547961"/>
              </a:xfrm>
            </p:grpSpPr>
            <p:pic>
              <p:nvPicPr>
                <p:cNvPr id="1026" name="Picture 2" descr="Resultado de imagem para perigo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4602" y="2467975"/>
                  <a:ext cx="2725013" cy="194427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" name="CaixaDeTexto 3"/>
                <p:cNvSpPr txBox="1"/>
                <p:nvPr/>
              </p:nvSpPr>
              <p:spPr>
                <a:xfrm>
                  <a:off x="825624" y="3444532"/>
                  <a:ext cx="1811046" cy="157140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900" dirty="0">
                      <a:latin typeface="Arial Black" panose="020B0A04020102020204" pitchFamily="34" charset="0"/>
                    </a:rPr>
                    <a:t>RISCO DE PERDA EMPREGO</a:t>
                  </a:r>
                </a:p>
              </p:txBody>
            </p:sp>
          </p:grpSp>
          <p:grpSp>
            <p:nvGrpSpPr>
              <p:cNvPr id="8" name="Grupo 7"/>
              <p:cNvGrpSpPr/>
              <p:nvPr/>
            </p:nvGrpSpPr>
            <p:grpSpPr>
              <a:xfrm>
                <a:off x="3550635" y="2467975"/>
                <a:ext cx="2725013" cy="2547960"/>
                <a:chOff x="754602" y="2467975"/>
                <a:chExt cx="2725013" cy="2547960"/>
              </a:xfrm>
            </p:grpSpPr>
            <p:pic>
              <p:nvPicPr>
                <p:cNvPr id="9" name="Picture 2" descr="Resultado de imagem para perigo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4602" y="2467975"/>
                  <a:ext cx="2725013" cy="194427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0" name="CaixaDeTexto 9"/>
                <p:cNvSpPr txBox="1"/>
                <p:nvPr/>
              </p:nvSpPr>
              <p:spPr>
                <a:xfrm>
                  <a:off x="825624" y="3444533"/>
                  <a:ext cx="1811046" cy="157140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900" dirty="0">
                      <a:latin typeface="Arial Black" panose="020B0A04020102020204" pitchFamily="34" charset="0"/>
                    </a:rPr>
                    <a:t>RISCO DE PERDA DE CLIENTE</a:t>
                  </a:r>
                </a:p>
              </p:txBody>
            </p:sp>
          </p:grpSp>
          <p:grpSp>
            <p:nvGrpSpPr>
              <p:cNvPr id="11" name="Grupo 10"/>
              <p:cNvGrpSpPr/>
              <p:nvPr/>
            </p:nvGrpSpPr>
            <p:grpSpPr>
              <a:xfrm>
                <a:off x="6346668" y="2467975"/>
                <a:ext cx="2725013" cy="2547960"/>
                <a:chOff x="754602" y="2467975"/>
                <a:chExt cx="2725013" cy="2547960"/>
              </a:xfrm>
            </p:grpSpPr>
            <p:pic>
              <p:nvPicPr>
                <p:cNvPr id="12" name="Picture 2" descr="Resultado de imagem para perigo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54602" y="2467975"/>
                  <a:ext cx="2725013" cy="194427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3" name="CaixaDeTexto 12"/>
                <p:cNvSpPr txBox="1"/>
                <p:nvPr/>
              </p:nvSpPr>
              <p:spPr>
                <a:xfrm>
                  <a:off x="825624" y="3444533"/>
                  <a:ext cx="1811046" cy="157140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BR" sz="900" dirty="0">
                      <a:latin typeface="Arial Black" panose="020B0A04020102020204" pitchFamily="34" charset="0"/>
                    </a:rPr>
                    <a:t>RISCO DE PERDA DE VIDA</a:t>
                  </a:r>
                </a:p>
              </p:txBody>
            </p:sp>
          </p:grpSp>
        </p:grpSp>
        <p:grpSp>
          <p:nvGrpSpPr>
            <p:cNvPr id="49" name="Grupo 48"/>
            <p:cNvGrpSpPr/>
            <p:nvPr/>
          </p:nvGrpSpPr>
          <p:grpSpPr>
            <a:xfrm>
              <a:off x="5142291" y="2133647"/>
              <a:ext cx="6929376" cy="3287575"/>
              <a:chOff x="5143630" y="2133309"/>
              <a:chExt cx="6931181" cy="3288431"/>
            </a:xfrm>
          </p:grpSpPr>
          <p:grpSp>
            <p:nvGrpSpPr>
              <p:cNvPr id="46" name="Grupo 45"/>
              <p:cNvGrpSpPr/>
              <p:nvPr/>
            </p:nvGrpSpPr>
            <p:grpSpPr>
              <a:xfrm>
                <a:off x="5143630" y="2133309"/>
                <a:ext cx="6931181" cy="3288431"/>
                <a:chOff x="5199046" y="2133309"/>
                <a:chExt cx="6931181" cy="3288431"/>
              </a:xfrm>
            </p:grpSpPr>
            <p:grpSp>
              <p:nvGrpSpPr>
                <p:cNvPr id="37" name="Grupo 36"/>
                <p:cNvGrpSpPr/>
                <p:nvPr/>
              </p:nvGrpSpPr>
              <p:grpSpPr>
                <a:xfrm>
                  <a:off x="5203663" y="2133309"/>
                  <a:ext cx="6859028" cy="1201023"/>
                  <a:chOff x="5203663" y="2419632"/>
                  <a:chExt cx="6859028" cy="1099423"/>
                </a:xfrm>
              </p:grpSpPr>
              <p:grpSp>
                <p:nvGrpSpPr>
                  <p:cNvPr id="35" name="Grupo 34"/>
                  <p:cNvGrpSpPr/>
                  <p:nvPr/>
                </p:nvGrpSpPr>
                <p:grpSpPr>
                  <a:xfrm>
                    <a:off x="5203663" y="2452123"/>
                    <a:ext cx="5538228" cy="1045208"/>
                    <a:chOff x="5203663" y="1943673"/>
                    <a:chExt cx="6150988" cy="1359690"/>
                  </a:xfrm>
                </p:grpSpPr>
                <p:sp>
                  <p:nvSpPr>
                    <p:cNvPr id="33" name="Retângulo 32"/>
                    <p:cNvSpPr/>
                    <p:nvPr/>
                  </p:nvSpPr>
                  <p:spPr>
                    <a:xfrm>
                      <a:off x="5203663" y="1943673"/>
                      <a:ext cx="1705137" cy="628072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pt-BR" sz="1200" dirty="0"/>
                        <a:t>WACC ALTO </a:t>
                      </a:r>
                    </a:p>
                  </p:txBody>
                </p:sp>
                <p:sp>
                  <p:nvSpPr>
                    <p:cNvPr id="38" name="Retângulo 37"/>
                    <p:cNvSpPr/>
                    <p:nvPr/>
                  </p:nvSpPr>
                  <p:spPr>
                    <a:xfrm>
                      <a:off x="7098170" y="1943673"/>
                      <a:ext cx="1705137" cy="628072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pt-BR" sz="1200" dirty="0"/>
                        <a:t>NPV BAIXO</a:t>
                      </a:r>
                    </a:p>
                  </p:txBody>
                </p:sp>
                <p:sp>
                  <p:nvSpPr>
                    <p:cNvPr id="39" name="Retângulo 38"/>
                    <p:cNvSpPr/>
                    <p:nvPr/>
                  </p:nvSpPr>
                  <p:spPr>
                    <a:xfrm>
                      <a:off x="8992677" y="1943673"/>
                      <a:ext cx="2361974" cy="628072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pt-BR" sz="1200" dirty="0"/>
                        <a:t>COMPRADOR ALEGRE</a:t>
                      </a:r>
                    </a:p>
                  </p:txBody>
                </p:sp>
                <p:sp>
                  <p:nvSpPr>
                    <p:cNvPr id="40" name="Retângulo 39"/>
                    <p:cNvSpPr/>
                    <p:nvPr/>
                  </p:nvSpPr>
                  <p:spPr>
                    <a:xfrm>
                      <a:off x="8978157" y="2675291"/>
                      <a:ext cx="2361974" cy="628072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pt-BR" sz="1200" dirty="0"/>
                        <a:t>VENDEDOR TRISTE</a:t>
                      </a:r>
                    </a:p>
                  </p:txBody>
                </p:sp>
              </p:grpSp>
              <p:pic>
                <p:nvPicPr>
                  <p:cNvPr id="1034" name="Picture 10" descr="Resultado de imagem para positivo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r="49699" b="10878"/>
                  <a:stretch/>
                </p:blipFill>
                <p:spPr bwMode="auto">
                  <a:xfrm>
                    <a:off x="10783722" y="2419632"/>
                    <a:ext cx="1278969" cy="109942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45" name="Grupo 44"/>
                <p:cNvGrpSpPr/>
                <p:nvPr/>
              </p:nvGrpSpPr>
              <p:grpSpPr>
                <a:xfrm>
                  <a:off x="5199046" y="4354644"/>
                  <a:ext cx="6931181" cy="1067096"/>
                  <a:chOff x="5199046" y="4206865"/>
                  <a:chExt cx="6931181" cy="1067096"/>
                </a:xfrm>
              </p:grpSpPr>
              <p:grpSp>
                <p:nvGrpSpPr>
                  <p:cNvPr id="36" name="Grupo 35"/>
                  <p:cNvGrpSpPr/>
                  <p:nvPr/>
                </p:nvGrpSpPr>
                <p:grpSpPr>
                  <a:xfrm>
                    <a:off x="5199046" y="4211653"/>
                    <a:ext cx="5538228" cy="1045208"/>
                    <a:chOff x="5199046" y="3426116"/>
                    <a:chExt cx="6150988" cy="1359690"/>
                  </a:xfrm>
                </p:grpSpPr>
                <p:sp>
                  <p:nvSpPr>
                    <p:cNvPr id="41" name="Retângulo 40"/>
                    <p:cNvSpPr/>
                    <p:nvPr/>
                  </p:nvSpPr>
                  <p:spPr>
                    <a:xfrm>
                      <a:off x="5199046" y="3426116"/>
                      <a:ext cx="1705137" cy="628072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pt-BR" sz="1200" dirty="0"/>
                        <a:t>WACC BAIXO </a:t>
                      </a:r>
                    </a:p>
                  </p:txBody>
                </p:sp>
                <p:sp>
                  <p:nvSpPr>
                    <p:cNvPr id="42" name="Retângulo 41"/>
                    <p:cNvSpPr/>
                    <p:nvPr/>
                  </p:nvSpPr>
                  <p:spPr>
                    <a:xfrm>
                      <a:off x="7093553" y="3426116"/>
                      <a:ext cx="1705137" cy="628072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pt-BR" sz="1200" dirty="0"/>
                        <a:t>NPV ALTO</a:t>
                      </a:r>
                    </a:p>
                  </p:txBody>
                </p:sp>
                <p:sp>
                  <p:nvSpPr>
                    <p:cNvPr id="43" name="Retângulo 42"/>
                    <p:cNvSpPr/>
                    <p:nvPr/>
                  </p:nvSpPr>
                  <p:spPr>
                    <a:xfrm>
                      <a:off x="8988060" y="3426116"/>
                      <a:ext cx="2361974" cy="628072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pt-BR" sz="1200" dirty="0"/>
                        <a:t>COMPRADOR TRISTE</a:t>
                      </a:r>
                    </a:p>
                  </p:txBody>
                </p:sp>
                <p:sp>
                  <p:nvSpPr>
                    <p:cNvPr id="44" name="Retângulo 43"/>
                    <p:cNvSpPr/>
                    <p:nvPr/>
                  </p:nvSpPr>
                  <p:spPr>
                    <a:xfrm>
                      <a:off x="8973540" y="4157734"/>
                      <a:ext cx="2361974" cy="628072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pt-BR" sz="1200" dirty="0"/>
                        <a:t>VENDEDOR ALEGRE</a:t>
                      </a:r>
                    </a:p>
                  </p:txBody>
                </p:sp>
              </p:grpSp>
              <p:pic>
                <p:nvPicPr>
                  <p:cNvPr id="48" name="Picture 10" descr="Resultado de imagem para positivo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50120" b="13498"/>
                  <a:stretch/>
                </p:blipFill>
                <p:spPr bwMode="auto">
                  <a:xfrm>
                    <a:off x="10861964" y="4206865"/>
                    <a:ext cx="1268263" cy="106709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1036" name="Picture 12" descr="Resultado de imagem para simbolo de interrogaÃ§Ã£o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52908" y="2791029"/>
                  <a:ext cx="1719551" cy="147270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7" name="CaixaDeTexto 46"/>
              <p:cNvSpPr txBox="1"/>
              <p:nvPr/>
            </p:nvSpPr>
            <p:spPr>
              <a:xfrm>
                <a:off x="10551766" y="4433739"/>
                <a:ext cx="53570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5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endParaRPr lang="pt-BR" sz="1500" b="1" dirty="0"/>
              </a:p>
            </p:txBody>
          </p:sp>
          <p:sp>
            <p:nvSpPr>
              <p:cNvPr id="54" name="CaixaDeTexto 53"/>
              <p:cNvSpPr txBox="1"/>
              <p:nvPr/>
            </p:nvSpPr>
            <p:spPr>
              <a:xfrm>
                <a:off x="10538692" y="2242972"/>
                <a:ext cx="53570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5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endParaRPr lang="pt-BR" sz="1500" b="1" dirty="0"/>
              </a:p>
            </p:txBody>
          </p:sp>
          <p:sp>
            <p:nvSpPr>
              <p:cNvPr id="57" name="CaixaDeTexto 56"/>
              <p:cNvSpPr txBox="1"/>
              <p:nvPr/>
            </p:nvSpPr>
            <p:spPr>
              <a:xfrm>
                <a:off x="8254587" y="4398894"/>
                <a:ext cx="53570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5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endParaRPr lang="pt-BR" sz="1500" b="1" dirty="0"/>
              </a:p>
            </p:txBody>
          </p:sp>
          <p:sp>
            <p:nvSpPr>
              <p:cNvPr id="58" name="CaixaDeTexto 57"/>
              <p:cNvSpPr txBox="1"/>
              <p:nvPr/>
            </p:nvSpPr>
            <p:spPr>
              <a:xfrm>
                <a:off x="6540699" y="4400780"/>
                <a:ext cx="53570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5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endParaRPr lang="pt-BR" sz="1500" b="1" dirty="0"/>
              </a:p>
            </p:txBody>
          </p:sp>
          <p:sp>
            <p:nvSpPr>
              <p:cNvPr id="59" name="CaixaDeTexto 58"/>
              <p:cNvSpPr txBox="1"/>
              <p:nvPr/>
            </p:nvSpPr>
            <p:spPr>
              <a:xfrm>
                <a:off x="8266730" y="2216933"/>
                <a:ext cx="53570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5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endParaRPr lang="pt-BR" sz="1500" b="1" dirty="0"/>
              </a:p>
            </p:txBody>
          </p:sp>
          <p:sp>
            <p:nvSpPr>
              <p:cNvPr id="60" name="CaixaDeTexto 59"/>
              <p:cNvSpPr txBox="1"/>
              <p:nvPr/>
            </p:nvSpPr>
            <p:spPr>
              <a:xfrm>
                <a:off x="6553891" y="2232460"/>
                <a:ext cx="53570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500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endParaRPr lang="pt-BR" sz="15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371347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>
            <a:cxnSpLocks/>
          </p:cNvCxnSpPr>
          <p:nvPr/>
        </p:nvCxnSpPr>
        <p:spPr>
          <a:xfrm>
            <a:off x="4655831" y="3305522"/>
            <a:ext cx="0" cy="28597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9619" y="3993956"/>
            <a:ext cx="3090354" cy="205857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92" r="19553"/>
          <a:stretch/>
        </p:blipFill>
        <p:spPr>
          <a:xfrm>
            <a:off x="755576" y="3960877"/>
            <a:ext cx="3090354" cy="2091653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472310" y="3588561"/>
            <a:ext cx="2588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 Black" panose="020B0A04020102020204" pitchFamily="34" charset="0"/>
                <a:cs typeface="Arial" panose="020B0604020202020204" pitchFamily="34" charset="0"/>
              </a:rPr>
              <a:t>O patrão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787968" y="3614629"/>
            <a:ext cx="25889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 Black" panose="020B0A04020102020204" pitchFamily="34" charset="0"/>
                <a:cs typeface="Arial" panose="020B0604020202020204" pitchFamily="34" charset="0"/>
              </a:rPr>
              <a:t>O contador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84FE9BA4-81B6-4208-84A7-1F0C8F039185}"/>
              </a:ext>
            </a:extLst>
          </p:cNvPr>
          <p:cNvSpPr txBox="1"/>
          <p:nvPr/>
        </p:nvSpPr>
        <p:spPr>
          <a:xfrm>
            <a:off x="102730" y="1124744"/>
            <a:ext cx="8952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latin typeface="Arial Black" panose="020B0A04020102020204" pitchFamily="34" charset="0"/>
                <a:cs typeface="Arial" panose="020B0604020202020204" pitchFamily="34" charset="0"/>
              </a:rPr>
              <a:t>A parte mais difícil não é calcular a taxa de desconto (</a:t>
            </a:r>
            <a:r>
              <a:rPr lang="pt-BR" sz="3600" b="1" dirty="0">
                <a:latin typeface="Arial Black" panose="020B0A04020102020204" pitchFamily="34" charset="0"/>
                <a:cs typeface="Arial" panose="020B0604020202020204" pitchFamily="34" charset="0"/>
              </a:rPr>
              <a:t>WACC)</a:t>
            </a:r>
            <a:r>
              <a:rPr lang="pt-BR" sz="3600" dirty="0">
                <a:latin typeface="Arial Black" panose="020B0A04020102020204" pitchFamily="34" charset="0"/>
                <a:cs typeface="Arial" panose="020B0604020202020204" pitchFamily="34" charset="0"/>
              </a:rPr>
              <a:t>, mas convencer o cliente ou o gerente de que o número faz sentido:</a:t>
            </a:r>
          </a:p>
        </p:txBody>
      </p:sp>
    </p:spTree>
    <p:extLst>
      <p:ext uri="{BB962C8B-B14F-4D97-AF65-F5344CB8AC3E}">
        <p14:creationId xmlns:p14="http://schemas.microsoft.com/office/powerpoint/2010/main" xmlns="" val="3359600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4BFCF770-089A-4356-BF6A-73AE943CBD87}"/>
              </a:ext>
            </a:extLst>
          </p:cNvPr>
          <p:cNvSpPr/>
          <p:nvPr/>
        </p:nvSpPr>
        <p:spPr>
          <a:xfrm>
            <a:off x="323850" y="2349500"/>
            <a:ext cx="8213725" cy="391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6700" indent="-266700" algn="just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>
                <a:latin typeface="Arial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t-BR" sz="2000" dirty="0">
                <a:latin typeface="Agency FB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 taxa de rentabilidade é mais conveniente para a empresa?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dirty="0">
                <a:latin typeface="Agency FB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 estabelecer a taxa de retorno ideal?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dirty="0">
                <a:latin typeface="Agency FB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taxa de retorno não traria prejuízos para o atual nível de rentabilidade da firma?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000" dirty="0">
                <a:latin typeface="Agency FB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 taxa melhor representa os anseios de mercado para fins de desconto do FCF e de parâmetro para análise de investimentos?</a:t>
            </a:r>
          </a:p>
          <a:p>
            <a:pPr algn="just">
              <a:spcAft>
                <a:spcPts val="0"/>
              </a:spcAft>
              <a:defRPr/>
            </a:pPr>
            <a:r>
              <a:rPr lang="pt-BR" sz="2000" dirty="0">
                <a:latin typeface="Agency FB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  <a:defRPr/>
            </a:pPr>
            <a:r>
              <a:rPr lang="pt-BR" sz="2000" dirty="0">
                <a:latin typeface="Agency FB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Realmente, eis aqui uma questão nada trivial. Todavia, nem tudo está perdido. Duas alternativas muito eficientes para estabelecer a taxa de retorno, todas muito disseminadas: a primeira chamada WACC e a outra CAPM, ambas igualmente úteis. </a:t>
            </a:r>
          </a:p>
          <a:p>
            <a:pPr algn="just">
              <a:spcAft>
                <a:spcPts val="0"/>
              </a:spcAft>
              <a:defRPr/>
            </a:pPr>
            <a:r>
              <a:rPr lang="pt-BR" sz="2000" dirty="0">
                <a:latin typeface="Agency FB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pt-BR" sz="2000" b="1" dirty="0">
                <a:latin typeface="Agency FB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WACC – </a:t>
            </a:r>
            <a:r>
              <a:rPr lang="pt-BR" sz="2000" b="1" dirty="0" err="1">
                <a:latin typeface="Agency FB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Weighted</a:t>
            </a:r>
            <a:r>
              <a:rPr lang="pt-BR" sz="2000" b="1" dirty="0">
                <a:latin typeface="Agency FB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000" b="1" dirty="0" err="1">
                <a:latin typeface="Agency FB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Average</a:t>
            </a:r>
            <a:r>
              <a:rPr lang="pt-BR" sz="2000" b="1" dirty="0">
                <a:latin typeface="Agency FB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Capital </a:t>
            </a:r>
            <a:r>
              <a:rPr lang="pt-BR" sz="2000" b="1" dirty="0" err="1">
                <a:latin typeface="Agency FB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</a:t>
            </a:r>
            <a:r>
              <a:rPr lang="pt-BR" sz="2000" b="1" dirty="0">
                <a:latin typeface="Agency FB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(custo médio ponderado de capital)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pt-BR" sz="2000" b="1" dirty="0">
                <a:latin typeface="Agency FB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CAPM – </a:t>
            </a:r>
            <a:r>
              <a:rPr lang="pt-BR" sz="2000" b="1" dirty="0">
                <a:solidFill>
                  <a:srgbClr val="222222"/>
                </a:solidFill>
                <a:latin typeface="Agency FB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Capital </a:t>
            </a:r>
            <a:r>
              <a:rPr lang="pt-BR" sz="2000" b="1" dirty="0" err="1">
                <a:solidFill>
                  <a:srgbClr val="222222"/>
                </a:solidFill>
                <a:latin typeface="Agency FB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Asset</a:t>
            </a:r>
            <a:r>
              <a:rPr lang="pt-BR" sz="2000" b="1" dirty="0">
                <a:solidFill>
                  <a:srgbClr val="222222"/>
                </a:solidFill>
                <a:latin typeface="Agency FB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b="1" dirty="0" err="1">
                <a:solidFill>
                  <a:srgbClr val="222222"/>
                </a:solidFill>
                <a:latin typeface="Agency FB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Pricing</a:t>
            </a:r>
            <a:r>
              <a:rPr lang="pt-BR" sz="2000" b="1" dirty="0">
                <a:solidFill>
                  <a:srgbClr val="222222"/>
                </a:solidFill>
                <a:latin typeface="Agency FB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b="1" dirty="0" err="1">
                <a:solidFill>
                  <a:srgbClr val="222222"/>
                </a:solidFill>
                <a:latin typeface="Agency FB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pt-BR" sz="2000" b="1" dirty="0">
                <a:solidFill>
                  <a:srgbClr val="222222"/>
                </a:solidFill>
                <a:latin typeface="Agency FB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(modelo de precificação de ativos financeiros)</a:t>
            </a:r>
            <a:r>
              <a:rPr lang="pt-BR" sz="2000" b="1" dirty="0">
                <a:latin typeface="Agency FB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4035" name="Retângulo 2">
            <a:extLst>
              <a:ext uri="{FF2B5EF4-FFF2-40B4-BE49-F238E27FC236}">
                <a16:creationId xmlns:a16="http://schemas.microsoft.com/office/drawing/2014/main" xmlns="" id="{1EAAFF30-96E5-470F-B7FD-9B56F65D4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268413"/>
            <a:ext cx="79930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280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Aqueles que trabalham com análise de projetos, investimentos empresariais e Valuation sempre se deparam com um dilema crucial.</a:t>
            </a:r>
            <a:endParaRPr lang="pt-BR" altLang="pt-BR" sz="2000" b="1"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BD17642D-FFEE-4F1D-97E2-8FEDA89E3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0B986A62-D105-4880-8350-FC160AA21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BAEE-5405-463A-AE6A-9C68977535B8}" type="slidenum">
              <a:rPr lang="pt-BR" altLang="pt-BR" smtClean="0"/>
              <a:pPr>
                <a:defRPr/>
              </a:pPr>
              <a:t>47</a:t>
            </a:fld>
            <a:endParaRPr lang="pt-BR" altLang="pt-BR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E8802551-1C7F-420C-9E08-80670AB9D873}"/>
              </a:ext>
            </a:extLst>
          </p:cNvPr>
          <p:cNvSpPr/>
          <p:nvPr/>
        </p:nvSpPr>
        <p:spPr>
          <a:xfrm>
            <a:off x="323850" y="1628800"/>
            <a:ext cx="8213725" cy="361028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  <a:defRPr/>
            </a:pPr>
            <a:endParaRPr lang="pt-BR" sz="3600" dirty="0">
              <a:latin typeface="Agency FB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pt-BR" sz="3600" b="1" dirty="0">
                <a:latin typeface="Agency FB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WACC – </a:t>
            </a:r>
            <a:r>
              <a:rPr lang="pt-BR" sz="3600" b="1" dirty="0" err="1">
                <a:latin typeface="Agency FB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Weighted</a:t>
            </a:r>
            <a:r>
              <a:rPr lang="pt-BR" sz="3600" b="1" dirty="0">
                <a:latin typeface="Agency FB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3600" b="1" dirty="0" err="1">
                <a:latin typeface="Agency FB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Average</a:t>
            </a:r>
            <a:r>
              <a:rPr lang="pt-BR" sz="3600" b="1" dirty="0">
                <a:latin typeface="Agency FB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Capital </a:t>
            </a:r>
            <a:r>
              <a:rPr lang="pt-BR" sz="3600" b="1" dirty="0" err="1">
                <a:latin typeface="Agency FB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</a:t>
            </a:r>
            <a:r>
              <a:rPr lang="pt-BR" sz="3600" b="1" dirty="0">
                <a:latin typeface="Agency FB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(custo médio ponderado de capital)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endParaRPr lang="pt-BR" sz="3600" b="1" dirty="0">
              <a:latin typeface="Agency FB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  <a:defRPr/>
            </a:pPr>
            <a:r>
              <a:rPr lang="pt-BR" sz="3600" b="1" dirty="0">
                <a:latin typeface="Agency FB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CAPM – </a:t>
            </a:r>
            <a:r>
              <a:rPr lang="pt-BR" sz="3600" b="1" dirty="0">
                <a:solidFill>
                  <a:srgbClr val="222222"/>
                </a:solidFill>
                <a:latin typeface="Agency FB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Capital </a:t>
            </a:r>
            <a:r>
              <a:rPr lang="pt-BR" sz="3600" b="1" dirty="0" err="1">
                <a:solidFill>
                  <a:srgbClr val="222222"/>
                </a:solidFill>
                <a:latin typeface="Agency FB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Asset</a:t>
            </a:r>
            <a:r>
              <a:rPr lang="pt-BR" sz="3600" b="1" dirty="0">
                <a:solidFill>
                  <a:srgbClr val="222222"/>
                </a:solidFill>
                <a:latin typeface="Agency FB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b="1" dirty="0" err="1">
                <a:solidFill>
                  <a:srgbClr val="222222"/>
                </a:solidFill>
                <a:latin typeface="Agency FB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Pricing</a:t>
            </a:r>
            <a:r>
              <a:rPr lang="pt-BR" sz="3600" b="1" dirty="0">
                <a:solidFill>
                  <a:srgbClr val="222222"/>
                </a:solidFill>
                <a:latin typeface="Agency FB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600" b="1" dirty="0" err="1">
                <a:solidFill>
                  <a:srgbClr val="222222"/>
                </a:solidFill>
                <a:latin typeface="Agency FB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r>
              <a:rPr lang="pt-BR" sz="3600" b="1" dirty="0">
                <a:solidFill>
                  <a:srgbClr val="222222"/>
                </a:solidFill>
                <a:latin typeface="Agency FB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(modelo de precificação de ativos financeiros)</a:t>
            </a:r>
            <a:r>
              <a:rPr lang="pt-BR" sz="3600" b="1" dirty="0">
                <a:latin typeface="Agency FB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CaixaDeTexto 4">
            <a:extLst>
              <a:ext uri="{FF2B5EF4-FFF2-40B4-BE49-F238E27FC236}">
                <a16:creationId xmlns:a16="http://schemas.microsoft.com/office/drawing/2014/main" xmlns="" id="{811B4053-4EA4-4905-951A-FF8885D2B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229" y="188640"/>
            <a:ext cx="530589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800" dirty="0">
                <a:latin typeface="Agency FB" panose="020B0503020202020204" pitchFamily="34" charset="0"/>
              </a:rPr>
              <a:t>Você precisa saber tudo sobre essas duas taxas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xmlns="" id="{6130CAD0-27AB-4506-A666-43ACC0CD7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0C72F6E9-F575-475D-9A7E-3E0EBA373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BAEE-5405-463A-AE6A-9C68977535B8}" type="slidenum">
              <a:rPr lang="pt-BR" altLang="pt-BR" smtClean="0"/>
              <a:pPr>
                <a:defRPr/>
              </a:pPr>
              <a:t>48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15488219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Conteúdo 2">
            <a:extLst>
              <a:ext uri="{FF2B5EF4-FFF2-40B4-BE49-F238E27FC236}">
                <a16:creationId xmlns:a16="http://schemas.microsoft.com/office/drawing/2014/main" xmlns="" id="{DA084FF8-75DA-4FBD-97AC-21DAABE1B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606550"/>
            <a:ext cx="8207375" cy="451961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pt-BR" altLang="pt-BR" sz="8000">
                <a:latin typeface="Agency FB" panose="020B0503020202020204" pitchFamily="34" charset="0"/>
              </a:rPr>
              <a:t>Mas, e ai?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altLang="pt-BR" sz="8000">
                <a:latin typeface="Agency FB" panose="020B0503020202020204" pitchFamily="34" charset="0"/>
              </a:rPr>
              <a:t>Como fazer para vencer essa barreira?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8792792A-62F3-41D6-AD9C-8DFC77FC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BAEE-5405-463A-AE6A-9C68977535B8}" type="slidenum">
              <a:rPr lang="pt-BR" altLang="pt-BR" smtClean="0"/>
              <a:pPr>
                <a:defRPr/>
              </a:pPr>
              <a:t>49</a:t>
            </a:fld>
            <a:endParaRPr lang="pt-BR" alt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>
            <a:extLst>
              <a:ext uri="{FF2B5EF4-FFF2-40B4-BE49-F238E27FC236}">
                <a16:creationId xmlns:a16="http://schemas.microsoft.com/office/drawing/2014/main" xmlns="" id="{5EFAD6E1-1741-42D5-A084-18AEC10AC5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7112" y="2204864"/>
            <a:ext cx="7433320" cy="2387600"/>
          </a:xfrm>
          <a:ln w="57150"/>
        </p:spPr>
        <p:txBody>
          <a:bodyPr/>
          <a:lstStyle/>
          <a:p>
            <a:pPr algn="l">
              <a:defRPr/>
            </a:pPr>
            <a:r>
              <a:rPr lang="pt-BR" altLang="pt-BR" sz="11500" b="1" dirty="0">
                <a:latin typeface="Agency FB" pitchFamily="34" charset="0"/>
              </a:rPr>
              <a:t>Valuation, serve para .....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xmlns="" id="{4C3F1216-B490-4BA8-A232-4A992B813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D27EDA83-6BD3-409B-BEAE-60DB2910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7FBA86-91C4-4702-8A9D-48F1B396C0EA}" type="slidenum">
              <a:rPr lang="pt-BR" altLang="pt-BR" smtClean="0"/>
              <a:pPr>
                <a:defRPr/>
              </a:pPr>
              <a:t>5</a:t>
            </a:fld>
            <a:endParaRPr lang="pt-BR" altLang="pt-BR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82" name="Grupo 16">
            <a:extLst>
              <a:ext uri="{FF2B5EF4-FFF2-40B4-BE49-F238E27FC236}">
                <a16:creationId xmlns:a16="http://schemas.microsoft.com/office/drawing/2014/main" xmlns="" id="{3960F120-CE97-4999-B791-00320031A91A}"/>
              </a:ext>
            </a:extLst>
          </p:cNvPr>
          <p:cNvGrpSpPr>
            <a:grpSpLocks/>
          </p:cNvGrpSpPr>
          <p:nvPr/>
        </p:nvGrpSpPr>
        <p:grpSpPr bwMode="auto">
          <a:xfrm>
            <a:off x="1747838" y="3284538"/>
            <a:ext cx="5200650" cy="2973387"/>
            <a:chOff x="1574800" y="1032933"/>
            <a:chExt cx="6934200" cy="2972570"/>
          </a:xfrm>
        </p:grpSpPr>
        <p:sp>
          <p:nvSpPr>
            <p:cNvPr id="3" name="Quadro 2">
              <a:extLst>
                <a:ext uri="{FF2B5EF4-FFF2-40B4-BE49-F238E27FC236}">
                  <a16:creationId xmlns:a16="http://schemas.microsoft.com/office/drawing/2014/main" xmlns="" id="{0F1B6BB2-9EAB-499F-9924-5423F3AE3227}"/>
                </a:ext>
              </a:extLst>
            </p:cNvPr>
            <p:cNvSpPr/>
            <p:nvPr/>
          </p:nvSpPr>
          <p:spPr>
            <a:xfrm>
              <a:off x="1693333" y="1185291"/>
              <a:ext cx="2192867" cy="982392"/>
            </a:xfrm>
            <a:prstGeom prst="fram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400" dirty="0">
                  <a:solidFill>
                    <a:schemeClr val="tx1"/>
                  </a:solidFill>
                  <a:latin typeface="Agency FB" pitchFamily="34" charset="0"/>
                </a:rPr>
                <a:t>Capital de Terceiros: dívidas, empréstimos e financiamentos</a:t>
              </a:r>
            </a:p>
          </p:txBody>
        </p:sp>
        <p:sp>
          <p:nvSpPr>
            <p:cNvPr id="4" name="Quadro 3">
              <a:extLst>
                <a:ext uri="{FF2B5EF4-FFF2-40B4-BE49-F238E27FC236}">
                  <a16:creationId xmlns:a16="http://schemas.microsoft.com/office/drawing/2014/main" xmlns="" id="{133522C9-3B04-453D-B6AD-00678E9E8B40}"/>
                </a:ext>
              </a:extLst>
            </p:cNvPr>
            <p:cNvSpPr/>
            <p:nvPr/>
          </p:nvSpPr>
          <p:spPr>
            <a:xfrm>
              <a:off x="1811867" y="2040718"/>
              <a:ext cx="2192867" cy="982393"/>
            </a:xfrm>
            <a:prstGeom prst="fram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600" dirty="0">
                  <a:solidFill>
                    <a:schemeClr val="tx1"/>
                  </a:solidFill>
                  <a:latin typeface="Agency FB" pitchFamily="34" charset="0"/>
                </a:rPr>
                <a:t>Custo contábil dos empréstimos</a:t>
              </a:r>
            </a:p>
          </p:txBody>
        </p:sp>
        <p:sp>
          <p:nvSpPr>
            <p:cNvPr id="5" name="Quadro 4">
              <a:extLst>
                <a:ext uri="{FF2B5EF4-FFF2-40B4-BE49-F238E27FC236}">
                  <a16:creationId xmlns:a16="http://schemas.microsoft.com/office/drawing/2014/main" xmlns="" id="{9B1850AE-A45C-4555-8592-7CB32E6D7513}"/>
                </a:ext>
              </a:extLst>
            </p:cNvPr>
            <p:cNvSpPr/>
            <p:nvPr/>
          </p:nvSpPr>
          <p:spPr>
            <a:xfrm>
              <a:off x="3894667" y="1304320"/>
              <a:ext cx="2192867" cy="982393"/>
            </a:xfrm>
            <a:prstGeom prst="fram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400" dirty="0">
                  <a:solidFill>
                    <a:schemeClr val="tx1"/>
                  </a:solidFill>
                  <a:latin typeface="Agency FB" pitchFamily="34" charset="0"/>
                </a:rPr>
                <a:t>Capital Próprio: Patrimônio Líquido</a:t>
              </a:r>
            </a:p>
          </p:txBody>
        </p:sp>
        <p:sp>
          <p:nvSpPr>
            <p:cNvPr id="6" name="Quadro 5">
              <a:extLst>
                <a:ext uri="{FF2B5EF4-FFF2-40B4-BE49-F238E27FC236}">
                  <a16:creationId xmlns:a16="http://schemas.microsoft.com/office/drawing/2014/main" xmlns="" id="{FE26A7BF-BCB8-4E64-99B7-909FE9BDF491}"/>
                </a:ext>
              </a:extLst>
            </p:cNvPr>
            <p:cNvSpPr/>
            <p:nvPr/>
          </p:nvSpPr>
          <p:spPr>
            <a:xfrm>
              <a:off x="4013200" y="2159748"/>
              <a:ext cx="2192867" cy="980805"/>
            </a:xfrm>
            <a:prstGeom prst="fram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600" dirty="0">
                  <a:solidFill>
                    <a:schemeClr val="tx1"/>
                  </a:solidFill>
                  <a:latin typeface="Agency FB" pitchFamily="34" charset="0"/>
                </a:rPr>
                <a:t>CAPM</a:t>
              </a:r>
            </a:p>
          </p:txBody>
        </p:sp>
        <p:sp>
          <p:nvSpPr>
            <p:cNvPr id="7" name="Quadro 6">
              <a:extLst>
                <a:ext uri="{FF2B5EF4-FFF2-40B4-BE49-F238E27FC236}">
                  <a16:creationId xmlns:a16="http://schemas.microsoft.com/office/drawing/2014/main" xmlns="" id="{B4E03EE9-34B9-4900-8EC4-C75C1F4DCAC4}"/>
                </a:ext>
              </a:extLst>
            </p:cNvPr>
            <p:cNvSpPr/>
            <p:nvPr/>
          </p:nvSpPr>
          <p:spPr>
            <a:xfrm>
              <a:off x="6079067" y="1439221"/>
              <a:ext cx="2192867" cy="982392"/>
            </a:xfrm>
            <a:prstGeom prst="fram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400" dirty="0">
                  <a:solidFill>
                    <a:schemeClr val="tx1"/>
                  </a:solidFill>
                  <a:latin typeface="Agency FB" pitchFamily="34" charset="0"/>
                </a:rPr>
                <a:t>Custo médio ponderado de capital</a:t>
              </a:r>
            </a:p>
          </p:txBody>
        </p:sp>
        <p:sp>
          <p:nvSpPr>
            <p:cNvPr id="8" name="Quadro 7">
              <a:extLst>
                <a:ext uri="{FF2B5EF4-FFF2-40B4-BE49-F238E27FC236}">
                  <a16:creationId xmlns:a16="http://schemas.microsoft.com/office/drawing/2014/main" xmlns="" id="{2BB05C71-85F6-474E-B533-F6366C630354}"/>
                </a:ext>
              </a:extLst>
            </p:cNvPr>
            <p:cNvSpPr/>
            <p:nvPr/>
          </p:nvSpPr>
          <p:spPr>
            <a:xfrm>
              <a:off x="6197600" y="2294648"/>
              <a:ext cx="2192867" cy="982393"/>
            </a:xfrm>
            <a:prstGeom prst="fram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600" dirty="0">
                  <a:solidFill>
                    <a:schemeClr val="tx1"/>
                  </a:solidFill>
                  <a:latin typeface="Agency FB" pitchFamily="34" charset="0"/>
                </a:rPr>
                <a:t>WACC</a:t>
              </a:r>
            </a:p>
          </p:txBody>
        </p:sp>
        <p:sp>
          <p:nvSpPr>
            <p:cNvPr id="9" name="Seta para a direita 10">
              <a:extLst>
                <a:ext uri="{FF2B5EF4-FFF2-40B4-BE49-F238E27FC236}">
                  <a16:creationId xmlns:a16="http://schemas.microsoft.com/office/drawing/2014/main" xmlns="" id="{14785EAE-19B7-4297-A8B7-007D7C47ED6F}"/>
                </a:ext>
              </a:extLst>
            </p:cNvPr>
            <p:cNvSpPr/>
            <p:nvPr/>
          </p:nvSpPr>
          <p:spPr>
            <a:xfrm>
              <a:off x="2032000" y="3470663"/>
              <a:ext cx="1591733" cy="380895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400" dirty="0">
                  <a:solidFill>
                    <a:schemeClr val="tx1"/>
                  </a:solidFill>
                  <a:latin typeface="Agency FB" pitchFamily="34" charset="0"/>
                </a:rPr>
                <a:t>Dívidas</a:t>
              </a:r>
            </a:p>
          </p:txBody>
        </p:sp>
        <p:sp>
          <p:nvSpPr>
            <p:cNvPr id="46092" name="CaixaDeTexto 9">
              <a:extLst>
                <a:ext uri="{FF2B5EF4-FFF2-40B4-BE49-F238E27FC236}">
                  <a16:creationId xmlns:a16="http://schemas.microsoft.com/office/drawing/2014/main" xmlns="" id="{C9C5146C-5F02-4879-84BE-6B5A939F91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0663" y="3158067"/>
              <a:ext cx="93980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4400">
                  <a:latin typeface="Agency FB" panose="020B0503020202020204" pitchFamily="34" charset="0"/>
                </a:rPr>
                <a:t>+</a:t>
              </a:r>
            </a:p>
          </p:txBody>
        </p:sp>
        <p:sp>
          <p:nvSpPr>
            <p:cNvPr id="11" name="Seta para a direita 12">
              <a:extLst>
                <a:ext uri="{FF2B5EF4-FFF2-40B4-BE49-F238E27FC236}">
                  <a16:creationId xmlns:a16="http://schemas.microsoft.com/office/drawing/2014/main" xmlns="" id="{69BE663C-74AF-421E-9AC3-C7EF45ECFC2F}"/>
                </a:ext>
              </a:extLst>
            </p:cNvPr>
            <p:cNvSpPr/>
            <p:nvPr/>
          </p:nvSpPr>
          <p:spPr>
            <a:xfrm>
              <a:off x="4343400" y="3470663"/>
              <a:ext cx="1591733" cy="380895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t-BR" sz="1400" dirty="0">
                  <a:solidFill>
                    <a:schemeClr val="tx1"/>
                  </a:solidFill>
                  <a:latin typeface="Agency FB" pitchFamily="34" charset="0"/>
                </a:rPr>
                <a:t>Capital Próprio</a:t>
              </a:r>
            </a:p>
          </p:txBody>
        </p:sp>
        <p:sp>
          <p:nvSpPr>
            <p:cNvPr id="46094" name="CaixaDeTexto 11">
              <a:extLst>
                <a:ext uri="{FF2B5EF4-FFF2-40B4-BE49-F238E27FC236}">
                  <a16:creationId xmlns:a16="http://schemas.microsoft.com/office/drawing/2014/main" xmlns="" id="{A74A8FC6-8B53-4977-A915-10ED0467D3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35133" y="3158067"/>
              <a:ext cx="95673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4400">
                  <a:latin typeface="Agency FB" panose="020B0503020202020204" pitchFamily="34" charset="0"/>
                </a:rPr>
                <a:t>=</a:t>
              </a:r>
            </a:p>
          </p:txBody>
        </p:sp>
        <p:sp>
          <p:nvSpPr>
            <p:cNvPr id="46095" name="CaixaDeTexto 12">
              <a:extLst>
                <a:ext uri="{FF2B5EF4-FFF2-40B4-BE49-F238E27FC236}">
                  <a16:creationId xmlns:a16="http://schemas.microsoft.com/office/drawing/2014/main" xmlns="" id="{B5515E1D-5F12-46C7-BBCA-010B70C872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95531" y="3429003"/>
              <a:ext cx="965197" cy="369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800">
                  <a:latin typeface="Agency FB" panose="020B0503020202020204" pitchFamily="34" charset="0"/>
                </a:rPr>
                <a:t>WACC</a:t>
              </a: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xmlns="" id="{CCE1B893-A1F5-4662-A293-7C49778376CB}"/>
                </a:ext>
              </a:extLst>
            </p:cNvPr>
            <p:cNvSpPr/>
            <p:nvPr/>
          </p:nvSpPr>
          <p:spPr>
            <a:xfrm>
              <a:off x="1574800" y="1032933"/>
              <a:ext cx="6934200" cy="29725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sz="1400"/>
            </a:p>
          </p:txBody>
        </p:sp>
      </p:grpSp>
      <p:sp>
        <p:nvSpPr>
          <p:cNvPr id="46083" name="Retângulo 14">
            <a:extLst>
              <a:ext uri="{FF2B5EF4-FFF2-40B4-BE49-F238E27FC236}">
                <a16:creationId xmlns:a16="http://schemas.microsoft.com/office/drawing/2014/main" xmlns="" id="{98D0A90F-5E77-4FDA-BD08-6970CE514D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" y="1125538"/>
            <a:ext cx="854208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b="1" dirty="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Toda companhia tem seu próprio custo de capital, será preciso calcular esse valor para cada caso.</a:t>
            </a:r>
          </a:p>
        </p:txBody>
      </p:sp>
      <p:sp>
        <p:nvSpPr>
          <p:cNvPr id="46084" name="Retângulo 16">
            <a:extLst>
              <a:ext uri="{FF2B5EF4-FFF2-40B4-BE49-F238E27FC236}">
                <a16:creationId xmlns:a16="http://schemas.microsoft.com/office/drawing/2014/main" xmlns="" id="{9E5010C3-CB97-4B5E-B33C-5A56934AEB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700213"/>
            <a:ext cx="87899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endParaRPr lang="pt-BR" altLang="pt-BR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b="1" dirty="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método mais difundido é o WACC que pondera o custo do capital próprio com o de terceiros.</a:t>
            </a:r>
          </a:p>
        </p:txBody>
      </p:sp>
      <p:sp>
        <p:nvSpPr>
          <p:cNvPr id="10" name="Espaço Reservado para Número de Slide 9">
            <a:extLst>
              <a:ext uri="{FF2B5EF4-FFF2-40B4-BE49-F238E27FC236}">
                <a16:creationId xmlns:a16="http://schemas.microsoft.com/office/drawing/2014/main" xmlns="" id="{605A1BDE-2A34-484C-8753-1F6328C72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BAEE-5405-463A-AE6A-9C68977535B8}" type="slidenum">
              <a:rPr lang="pt-BR" altLang="pt-BR" smtClean="0"/>
              <a:pPr>
                <a:defRPr/>
              </a:pPr>
              <a:t>50</a:t>
            </a:fld>
            <a:endParaRPr lang="pt-BR" altLang="pt-BR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Conteúdo 2">
            <a:extLst>
              <a:ext uri="{FF2B5EF4-FFF2-40B4-BE49-F238E27FC236}">
                <a16:creationId xmlns:a16="http://schemas.microsoft.com/office/drawing/2014/main" xmlns="" id="{F07EC662-F0BC-4DCA-976F-3F232EC61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606550"/>
            <a:ext cx="8207375" cy="451961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pt-BR" altLang="pt-BR" sz="8000" dirty="0">
                <a:latin typeface="Agency FB" panose="020B0503020202020204" pitchFamily="34" charset="0"/>
              </a:rPr>
              <a:t>Então!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altLang="pt-BR" sz="8000" dirty="0">
                <a:latin typeface="Agency FB" panose="020B0503020202020204" pitchFamily="34" charset="0"/>
              </a:rPr>
              <a:t>Vamos ponderar esses dois capitais.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ACA0C198-2F2B-4F45-A59C-258E8C8CC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BAEE-5405-463A-AE6A-9C68977535B8}" type="slidenum">
              <a:rPr lang="pt-BR" altLang="pt-BR" smtClean="0"/>
              <a:pPr>
                <a:defRPr/>
              </a:pPr>
              <a:t>51</a:t>
            </a:fld>
            <a:endParaRPr lang="pt-BR" altLang="pt-BR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Imagem 31">
            <a:extLst>
              <a:ext uri="{FF2B5EF4-FFF2-40B4-BE49-F238E27FC236}">
                <a16:creationId xmlns:a16="http://schemas.microsoft.com/office/drawing/2014/main" xmlns="" id="{17EE064C-1D09-4AB0-9963-F7DB0C8947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756" t="3471" r="926" b="2817"/>
          <a:stretch>
            <a:fillRect/>
          </a:stretch>
        </p:blipFill>
        <p:spPr bwMode="auto">
          <a:xfrm>
            <a:off x="468313" y="2420938"/>
            <a:ext cx="4464050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Espaço Reservado para Conteúdo 2">
            <a:extLst>
              <a:ext uri="{FF2B5EF4-FFF2-40B4-BE49-F238E27FC236}">
                <a16:creationId xmlns:a16="http://schemas.microsoft.com/office/drawing/2014/main" xmlns="" id="{4916E302-625C-43BD-85A8-82D5E5EDF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3050" y="1268413"/>
            <a:ext cx="3683000" cy="451961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pt-BR" altLang="pt-BR" sz="8000" dirty="0">
                <a:latin typeface="Agency FB" panose="020B0503020202020204" pitchFamily="34" charset="0"/>
              </a:rPr>
              <a:t>Vamos ponderar...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altLang="pt-BR" sz="8000" dirty="0">
                <a:latin typeface="Agency FB" panose="020B0503020202020204" pitchFamily="34" charset="0"/>
              </a:rPr>
              <a:t>mas com ajustes.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C69D804E-82C8-486D-BD76-ABFCE33CF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BAEE-5405-463A-AE6A-9C68977535B8}" type="slidenum">
              <a:rPr lang="pt-BR" altLang="pt-BR" smtClean="0"/>
              <a:pPr>
                <a:defRPr/>
              </a:pPr>
              <a:t>52</a:t>
            </a:fld>
            <a:endParaRPr lang="pt-BR" altLang="pt-BR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Conteúdo 1">
            <a:extLst>
              <a:ext uri="{FF2B5EF4-FFF2-40B4-BE49-F238E27FC236}">
                <a16:creationId xmlns:a16="http://schemas.microsoft.com/office/drawing/2014/main" xmlns="" id="{8E1D0BE6-15FE-4A69-9F51-AF99C91D8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268413"/>
            <a:ext cx="8229600" cy="45259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pt-BR" altLang="pt-BR" sz="7200" b="1" dirty="0">
                <a:latin typeface="Agency FB" panose="020B0503020202020204" pitchFamily="34" charset="0"/>
              </a:rPr>
              <a:t>O custo do capital de terceiros é simples.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altLang="pt-BR" sz="7200" b="1" dirty="0">
                <a:latin typeface="Agency FB" panose="020B0503020202020204" pitchFamily="34" charset="0"/>
              </a:rPr>
              <a:t>Basta pegar o custo cobrado pelo banco.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F3B26E72-038A-4704-8952-75EB4611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BAEE-5405-463A-AE6A-9C68977535B8}" type="slidenum">
              <a:rPr lang="pt-BR" altLang="pt-BR" smtClean="0"/>
              <a:pPr>
                <a:defRPr/>
              </a:pPr>
              <a:t>53</a:t>
            </a:fld>
            <a:endParaRPr lang="pt-BR" altLang="pt-BR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Conteúdo 1">
            <a:extLst>
              <a:ext uri="{FF2B5EF4-FFF2-40B4-BE49-F238E27FC236}">
                <a16:creationId xmlns:a16="http://schemas.microsoft.com/office/drawing/2014/main" xmlns="" id="{B6A81708-E99C-4C4E-A002-AB4A029734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268413"/>
            <a:ext cx="8229600" cy="45259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pt-BR" altLang="pt-BR" sz="6600" dirty="0">
                <a:latin typeface="Agency FB" panose="020B0503020202020204" pitchFamily="34" charset="0"/>
              </a:rPr>
              <a:t>Mas calcular o custo do Capital Próprio é pedreira....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altLang="pt-BR" sz="6600" dirty="0">
              <a:latin typeface="Agency FB" panose="020B05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t-BR" altLang="pt-BR" sz="6600" dirty="0">
                <a:latin typeface="Agency FB" panose="020B0503020202020204" pitchFamily="34" charset="0"/>
              </a:rPr>
              <a:t>                      coisa de maluco.</a:t>
            </a:r>
          </a:p>
        </p:txBody>
      </p:sp>
      <p:pic>
        <p:nvPicPr>
          <p:cNvPr id="3074" name="Picture 2" descr="Image result for scared dog">
            <a:extLst>
              <a:ext uri="{FF2B5EF4-FFF2-40B4-BE49-F238E27FC236}">
                <a16:creationId xmlns:a16="http://schemas.microsoft.com/office/drawing/2014/main" xmlns="" id="{3EC7401F-F744-48E4-B821-67DED6EFD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4614" y="3861048"/>
            <a:ext cx="3571875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AF7B5DA0-9400-45AC-A8C4-3CD16595E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BAEE-5405-463A-AE6A-9C68977535B8}" type="slidenum">
              <a:rPr lang="pt-BR" altLang="pt-BR" smtClean="0"/>
              <a:pPr>
                <a:defRPr/>
              </a:pPr>
              <a:t>54</a:t>
            </a:fld>
            <a:endParaRPr lang="pt-BR" altLang="pt-BR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tângulo 2">
            <a:extLst>
              <a:ext uri="{FF2B5EF4-FFF2-40B4-BE49-F238E27FC236}">
                <a16:creationId xmlns:a16="http://schemas.microsoft.com/office/drawing/2014/main" xmlns="" id="{86FF61A5-5273-410F-8985-C506367CEA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0" y="2100263"/>
            <a:ext cx="8526463" cy="471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pt-BR" altLang="pt-BR" sz="480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pt-BR" altLang="pt-BR" sz="4800" baseline="-2500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t-BR" altLang="pt-BR" sz="480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 R</a:t>
            </a:r>
            <a:r>
              <a:rPr lang="pt-BR" altLang="pt-BR" sz="4800" baseline="-2500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pt-BR" altLang="pt-BR" sz="480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β x (R</a:t>
            </a:r>
            <a:r>
              <a:rPr lang="pt-BR" altLang="pt-BR" sz="4800" baseline="-2500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pt-BR" altLang="pt-BR" sz="480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R</a:t>
            </a:r>
            <a:r>
              <a:rPr lang="pt-BR" altLang="pt-BR" sz="4800" baseline="-2500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pt-BR" altLang="pt-BR" sz="480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pt-BR" altLang="pt-BR" sz="280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pt-BR" altLang="pt-BR" sz="280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Onde: </a:t>
            </a:r>
          </a:p>
          <a:p>
            <a:pPr algn="just"/>
            <a:r>
              <a:rPr lang="pt-BR" altLang="pt-BR" sz="280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pt-BR" altLang="pt-BR" sz="2800" baseline="-2500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pt-BR" altLang="pt-BR" sz="280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taxa de juro a ser paga pela empresa</a:t>
            </a:r>
          </a:p>
          <a:p>
            <a:pPr algn="just"/>
            <a:r>
              <a:rPr lang="pt-BR" altLang="pt-BR" sz="280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pt-BR" altLang="pt-BR" sz="2800" baseline="-2500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pt-BR" altLang="pt-BR" sz="280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taxa de juro livre de risco</a:t>
            </a:r>
          </a:p>
          <a:p>
            <a:pPr algn="just"/>
            <a:r>
              <a:rPr lang="pt-BR" altLang="pt-BR" sz="280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pt-BR" altLang="pt-BR" sz="2800" baseline="-2500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pt-BR" altLang="pt-BR" sz="280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taxa de juro pago pelo mercado</a:t>
            </a:r>
          </a:p>
          <a:p>
            <a:pPr algn="just"/>
            <a:r>
              <a:rPr lang="pt-BR" altLang="pt-BR" sz="280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pt-BR" altLang="pt-BR" sz="2800" baseline="-2500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pt-BR" altLang="pt-BR" sz="280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-Rf = prêmio por risco; diferença entre a taxa livre de risco e a taxa de mercado</a:t>
            </a:r>
          </a:p>
          <a:p>
            <a:pPr algn="just"/>
            <a:r>
              <a:rPr lang="pt-BR" altLang="pt-BR" sz="280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β = Beta ou medida do risco do ativo em relação à uma carteira de ações padrão</a:t>
            </a:r>
          </a:p>
        </p:txBody>
      </p:sp>
      <p:sp>
        <p:nvSpPr>
          <p:cNvPr id="51203" name="Retângulo 4">
            <a:extLst>
              <a:ext uri="{FF2B5EF4-FFF2-40B4-BE49-F238E27FC236}">
                <a16:creationId xmlns:a16="http://schemas.microsoft.com/office/drawing/2014/main" xmlns="" id="{CFAF0EA4-F444-423D-9F29-0AB8B0D2CE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250" y="44450"/>
            <a:ext cx="51419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pt-BR" altLang="pt-BR" sz="4800" b="1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fórmula é simples, mas ganhou um Nobel</a:t>
            </a:r>
            <a:endParaRPr lang="pt-BR" altLang="pt-BR" sz="2800" b="1"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14031180-3D3A-4519-8ADB-EF3DAF0FA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BAEE-5405-463A-AE6A-9C68977535B8}" type="slidenum">
              <a:rPr lang="pt-BR" altLang="pt-BR" smtClean="0"/>
              <a:pPr>
                <a:defRPr/>
              </a:pPr>
              <a:t>55</a:t>
            </a:fld>
            <a:endParaRPr lang="pt-BR" altLang="pt-BR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BAAB2684-12A1-4CE3-A923-89742B3D778E}"/>
              </a:ext>
            </a:extLst>
          </p:cNvPr>
          <p:cNvGraphicFramePr>
            <a:graphicFrameLocks noGrp="1"/>
          </p:cNvGraphicFramePr>
          <p:nvPr/>
        </p:nvGraphicFramePr>
        <p:xfrm>
          <a:off x="395288" y="2486025"/>
          <a:ext cx="8353425" cy="38154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223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421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889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93443">
                <a:tc>
                  <a:txBody>
                    <a:bodyPr/>
                    <a:lstStyle/>
                    <a:p>
                      <a:pPr algn="l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Setor de negócios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0" marR="3334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Quantidade de empresas pesquisadas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0" marR="3334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Beta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0" marR="3334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3443">
                <a:tc>
                  <a:txBody>
                    <a:bodyPr/>
                    <a:lstStyle/>
                    <a:p>
                      <a:pPr algn="l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Maquinaria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0" marR="3334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130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0" marR="3334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1.44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0" marR="3334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3443">
                <a:tc>
                  <a:txBody>
                    <a:bodyPr/>
                    <a:lstStyle/>
                    <a:p>
                      <a:pPr algn="l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Metal e mineração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0" marR="3334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114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0" marR="3334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1.55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0" marR="3334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3443">
                <a:tc>
                  <a:txBody>
                    <a:bodyPr/>
                    <a:lstStyle/>
                    <a:p>
                      <a:pPr algn="l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Equipamentos de escritório e serviços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0" marR="3334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24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0" marR="3334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1.82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0" marR="3334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3443">
                <a:tc>
                  <a:txBody>
                    <a:bodyPr/>
                    <a:lstStyle/>
                    <a:p>
                      <a:pPr algn="l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Óleo e gás (Integrado)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0" marR="3334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7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0" marR="3334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1.54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0" marR="3334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3443">
                <a:tc>
                  <a:txBody>
                    <a:bodyPr/>
                    <a:lstStyle/>
                    <a:p>
                      <a:pPr algn="l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Óleo e gás (Produção e exploração)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0" marR="3334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351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0" marR="3334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1.63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0" marR="3334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3443">
                <a:tc>
                  <a:txBody>
                    <a:bodyPr/>
                    <a:lstStyle/>
                    <a:p>
                      <a:pPr algn="l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Óleo e gás (equipamentos)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0" marR="3334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143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0" marR="3334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1.74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0" marR="3334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3443">
                <a:tc>
                  <a:txBody>
                    <a:bodyPr/>
                    <a:lstStyle/>
                    <a:p>
                      <a:pPr algn="l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Bancos (Regionais)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0" marR="3334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644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0" marR="3334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0.51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0" marR="3334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3443">
                <a:tc>
                  <a:txBody>
                    <a:bodyPr/>
                    <a:lstStyle/>
                    <a:p>
                      <a:pPr algn="l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Bebidas (Alcoólicas)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0" marR="3334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22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0" marR="3334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0.94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0" marR="3334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3443">
                <a:tc>
                  <a:txBody>
                    <a:bodyPr/>
                    <a:lstStyle/>
                    <a:p>
                      <a:pPr algn="l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Serviços financeiros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0" marR="3334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272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0" marR="3334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0.65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0" marR="3334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3443">
                <a:tc>
                  <a:txBody>
                    <a:bodyPr/>
                    <a:lstStyle/>
                    <a:p>
                      <a:pPr algn="l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Alimentos (processamento)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0" marR="3334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89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0" marR="3334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0.89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0" marR="3334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3443">
                <a:tc>
                  <a:txBody>
                    <a:bodyPr/>
                    <a:lstStyle/>
                    <a:p>
                      <a:pPr algn="l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Alimentos (atacadistas)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0" marR="3334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14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0" marR="3334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0.73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0" marR="3334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3443">
                <a:tc>
                  <a:txBody>
                    <a:bodyPr/>
                    <a:lstStyle/>
                    <a:p>
                      <a:pPr algn="l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Total do mercado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0" marR="3334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7480</a:t>
                      </a:r>
                      <a:endParaRPr lang="pt-BR" sz="1800">
                        <a:solidFill>
                          <a:schemeClr val="tx1"/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0" marR="3334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</a:rPr>
                        <a:t>1.13</a:t>
                      </a:r>
                      <a:endParaRPr lang="pt-BR" sz="1800" dirty="0">
                        <a:solidFill>
                          <a:schemeClr val="tx1"/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0" marR="3334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52284" name="Retângulo 4">
            <a:extLst>
              <a:ext uri="{FF2B5EF4-FFF2-40B4-BE49-F238E27FC236}">
                <a16:creationId xmlns:a16="http://schemas.microsoft.com/office/drawing/2014/main" xmlns="" id="{4921C6E2-752E-4FBB-AE0F-08B0E73DC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6381750"/>
            <a:ext cx="8531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pt-BR" sz="1600">
                <a:latin typeface="Agency FB" panose="020B0503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Vide o Link: &gt;http://pages.stern.nyu.edu/~adamodar/ - Last Updated in January 2016 - By Aswath Damodaran</a:t>
            </a:r>
            <a:endParaRPr lang="pt-BR" altLang="pt-BR" sz="1600">
              <a:latin typeface="Agency FB" panose="020B0503020202020204" pitchFamily="34" charset="0"/>
            </a:endParaRPr>
          </a:p>
        </p:txBody>
      </p:sp>
      <p:sp>
        <p:nvSpPr>
          <p:cNvPr id="52285" name="Retângulo 5">
            <a:extLst>
              <a:ext uri="{FF2B5EF4-FFF2-40B4-BE49-F238E27FC236}">
                <a16:creationId xmlns:a16="http://schemas.microsoft.com/office/drawing/2014/main" xmlns="" id="{6205FF71-9A1A-4812-91E9-A3610DCFD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196975"/>
            <a:ext cx="8353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2400">
                <a:solidFill>
                  <a:srgbClr val="222222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risco dos negócios é fornecido pelo Beta; como é um índice, vale para qualquer lugar, pois embora os números sejam diferentes, as tendências são sempre iguais. Bancos têm risco baixo e óleo e gás altíssimo.</a:t>
            </a:r>
            <a:endParaRPr lang="pt-BR" altLang="pt-BR" sz="2400"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xmlns="" id="{31A9A665-6253-448B-B656-977F5F991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5529890C-DE2A-4AED-966B-41FA6E4A1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BAEE-5405-463A-AE6A-9C68977535B8}" type="slidenum">
              <a:rPr lang="pt-BR" altLang="pt-BR" smtClean="0"/>
              <a:pPr>
                <a:defRPr/>
              </a:pPr>
              <a:t>56</a:t>
            </a:fld>
            <a:endParaRPr lang="pt-BR" altLang="pt-BR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D24A3281-7325-432E-B56A-B0CF7BD0D2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45202809"/>
              </p:ext>
            </p:extLst>
          </p:nvPr>
        </p:nvGraphicFramePr>
        <p:xfrm>
          <a:off x="611188" y="2203450"/>
          <a:ext cx="7777161" cy="3457575"/>
        </p:xfrm>
        <a:graphic>
          <a:graphicData uri="http://schemas.openxmlformats.org/drawingml/2006/table">
            <a:tbl>
              <a:tblPr/>
              <a:tblGrid>
                <a:gridCol w="18799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799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3740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7991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032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2000" b="1" i="0" kern="1200" dirty="0" err="1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ea typeface="+mn-ea"/>
                          <a:cs typeface="+mn-cs"/>
                        </a:rPr>
                        <a:t>Retorno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0" kern="1200" dirty="0" err="1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ea typeface="+mn-ea"/>
                          <a:cs typeface="+mn-cs"/>
                        </a:rPr>
                        <a:t>anual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ea typeface="+mn-ea"/>
                          <a:cs typeface="+mn-cs"/>
                        </a:rPr>
                        <a:t> de </a:t>
                      </a:r>
                      <a:r>
                        <a:rPr lang="en-US" sz="2000" b="1" i="0" kern="1200" dirty="0" err="1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ea typeface="+mn-ea"/>
                          <a:cs typeface="+mn-cs"/>
                        </a:rPr>
                        <a:t>investimentos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1" i="0" kern="1200" dirty="0" err="1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ea typeface="+mn-ea"/>
                          <a:cs typeface="+mn-cs"/>
                        </a:rPr>
                        <a:t>em</a:t>
                      </a:r>
                      <a:r>
                        <a:rPr lang="en-US" sz="2000" b="1" i="0" kern="1200" dirty="0">
                          <a:solidFill>
                            <a:schemeClr val="tx1"/>
                          </a:solidFill>
                          <a:effectLst/>
                          <a:latin typeface="Agency FB" pitchFamily="34" charset="0"/>
                          <a:ea typeface="+mn-ea"/>
                          <a:cs typeface="+mn-cs"/>
                        </a:rPr>
                        <a:t> …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</a:rPr>
                        <a:t>Anos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</a:rPr>
                        <a:t>S&amp;P</a:t>
                      </a:r>
                      <a:r>
                        <a:rPr lang="pt-BR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</a:rPr>
                        <a:t> 500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</a:rPr>
                        <a:t>3-mês</a:t>
                      </a:r>
                      <a:r>
                        <a:rPr lang="pt-BR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</a:rPr>
                        <a:t> </a:t>
                      </a:r>
                      <a:r>
                        <a:rPr lang="pt-BR" sz="20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</a:rPr>
                        <a:t>T.Bill</a:t>
                      </a:r>
                      <a:endParaRPr lang="pt-BR" sz="2000" b="1" i="1" u="none" strike="noStrike" dirty="0">
                        <a:solidFill>
                          <a:srgbClr val="000000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</a:rPr>
                        <a:t>10-anos</a:t>
                      </a:r>
                      <a:r>
                        <a:rPr lang="pt-BR" sz="2000" b="1" i="1" u="none" strike="noStrike" dirty="0"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</a:rPr>
                        <a:t> T. Bond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32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</a:rPr>
                        <a:t>Média Aritmética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</a:rPr>
                        <a:t>1928-2016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</a:rPr>
                        <a:t>11.42%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</a:rPr>
                        <a:t>3.46%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</a:rPr>
                        <a:t>5.18%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</a:rPr>
                        <a:t>1967-2016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</a:rPr>
                        <a:t>11.45%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</a:rPr>
                        <a:t>4.88%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</a:rPr>
                        <a:t>7.08%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</a:rPr>
                        <a:t>2007-2016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</a:rPr>
                        <a:t>8.65%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</a:rPr>
                        <a:t>0.74%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</a:rPr>
                        <a:t>5.03%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gency FB" pitchFamily="34" charset="0"/>
                      </a:endParaRP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03200">
                <a:tc gridSpan="4">
                  <a:txBody>
                    <a:bodyPr/>
                    <a:lstStyle/>
                    <a:p>
                      <a:pPr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</a:rPr>
                        <a:t>Média Geométrica</a:t>
                      </a:r>
                    </a:p>
                  </a:txBody>
                  <a:tcPr marL="7144" marR="7144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fontAlgn="b"/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Times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</a:rPr>
                        <a:t>1928-2016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</a:rPr>
                        <a:t>9.53%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</a:rPr>
                        <a:t>3.42%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</a:rPr>
                        <a:t>4.91%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</a:rPr>
                        <a:t>1967-2016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</a:rPr>
                        <a:t>10.09%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</a:rPr>
                        <a:t>4.83%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</a:rPr>
                        <a:t>6.66%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</a:rPr>
                        <a:t>2007-2016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</a:rPr>
                        <a:t>6.88%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</a:rPr>
                        <a:t>0.73%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gency FB" pitchFamily="34" charset="0"/>
                        </a:rPr>
                        <a:t>4.58%</a:t>
                      </a:r>
                    </a:p>
                  </a:txBody>
                  <a:tcPr marL="7144" marR="714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54334" name="Rectangle 1">
            <a:extLst>
              <a:ext uri="{FF2B5EF4-FFF2-40B4-BE49-F238E27FC236}">
                <a16:creationId xmlns:a16="http://schemas.microsoft.com/office/drawing/2014/main" xmlns="" id="{2D3F4DFF-82FD-4E6E-AD61-458A1CCFB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163" y="2327275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/>
            </a:r>
            <a:br>
              <a:rPr lang="pt-BR" altLang="pt-BR" sz="1800">
                <a:latin typeface="Arial" panose="020B0604020202020204" pitchFamily="34" charset="0"/>
              </a:rPr>
            </a:b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54335" name="Retângulo 5">
            <a:extLst>
              <a:ext uri="{FF2B5EF4-FFF2-40B4-BE49-F238E27FC236}">
                <a16:creationId xmlns:a16="http://schemas.microsoft.com/office/drawing/2014/main" xmlns="" id="{ADA6B0B4-2C1C-4253-8F80-0A80FE324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196975"/>
            <a:ext cx="76342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2800">
                <a:solidFill>
                  <a:srgbClr val="222222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Examinando melhor você vai notar que no longo prazo elas não são tão diferentes das brasileiras.</a:t>
            </a:r>
            <a:endParaRPr lang="pt-BR" altLang="pt-BR" sz="1600"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4336" name="Picture 83" descr="C:\Users\julia\Desktop\arrow-310635_960_720.png">
            <a:extLst>
              <a:ext uri="{FF2B5EF4-FFF2-40B4-BE49-F238E27FC236}">
                <a16:creationId xmlns:a16="http://schemas.microsoft.com/office/drawing/2014/main" xmlns="" id="{43D17CC5-776A-4EF9-941C-998B19507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800" y="5732463"/>
            <a:ext cx="79216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3" descr="C:\Users\julia\Desktop\arrow-310635_960_720.png">
            <a:extLst>
              <a:ext uri="{FF2B5EF4-FFF2-40B4-BE49-F238E27FC236}">
                <a16:creationId xmlns:a16="http://schemas.microsoft.com/office/drawing/2014/main" xmlns="" id="{861DC815-8402-49C7-A598-1BF3C83B3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5400000">
            <a:off x="2591780" y="6129300"/>
            <a:ext cx="1584176" cy="792088"/>
          </a:xfrm>
          <a:prstGeom prst="rect">
            <a:avLst/>
          </a:prstGeom>
          <a:noFill/>
        </p:spPr>
      </p:pic>
      <p:sp>
        <p:nvSpPr>
          <p:cNvPr id="54338" name="CaixaDeTexto 11">
            <a:extLst>
              <a:ext uri="{FF2B5EF4-FFF2-40B4-BE49-F238E27FC236}">
                <a16:creationId xmlns:a16="http://schemas.microsoft.com/office/drawing/2014/main" xmlns="" id="{6EEE1060-2726-4CAC-90DE-46EF91E01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050" y="5589240"/>
            <a:ext cx="11525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400" b="1" dirty="0">
                <a:latin typeface="Agency FB" panose="020B0503020202020204" pitchFamily="34" charset="0"/>
              </a:rPr>
              <a:t>Portfólio de mercado</a:t>
            </a:r>
          </a:p>
        </p:txBody>
      </p:sp>
      <p:sp>
        <p:nvSpPr>
          <p:cNvPr id="54339" name="CaixaDeTexto 12">
            <a:extLst>
              <a:ext uri="{FF2B5EF4-FFF2-40B4-BE49-F238E27FC236}">
                <a16:creationId xmlns:a16="http://schemas.microsoft.com/office/drawing/2014/main" xmlns="" id="{DF5DEBBF-2AF1-4549-A06A-C45373D1D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5660678"/>
            <a:ext cx="11525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2400" b="1">
                <a:latin typeface="Agency FB" panose="020B0503020202020204" pitchFamily="34" charset="0"/>
              </a:rPr>
              <a:t>Taxa livre de risco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xmlns="" id="{E82B5594-1366-43F3-A4DF-CCD1C9FCC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A8C04662-2535-4528-BEBC-C8DB493CA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BAEE-5405-463A-AE6A-9C68977535B8}" type="slidenum">
              <a:rPr lang="pt-BR" altLang="pt-BR" smtClean="0"/>
              <a:pPr>
                <a:defRPr/>
              </a:pPr>
              <a:t>57</a:t>
            </a:fld>
            <a:endParaRPr lang="pt-BR" altLang="pt-BR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AE88CDD0-0CE1-4274-BC2C-5095EF46D8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3565619"/>
              </p:ext>
            </p:extLst>
          </p:nvPr>
        </p:nvGraphicFramePr>
        <p:xfrm>
          <a:off x="35496" y="1341438"/>
          <a:ext cx="9001571" cy="50879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032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901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1380">
                <a:tc gridSpan="3">
                  <a:txBody>
                    <a:bodyPr/>
                    <a:lstStyle/>
                    <a:p>
                      <a:pPr algn="ctr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  <a:latin typeface="Agency FB" pitchFamily="34" charset="0"/>
                        </a:rPr>
                        <a:t>CAPM ajustado para cálculo do custo de Capital Próprio</a:t>
                      </a:r>
                      <a:endParaRPr lang="pt-BR" sz="4000" b="1" dirty="0"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1" marR="33341" marT="0" marB="0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1380"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err="1">
                          <a:effectLst/>
                          <a:latin typeface="Agency FB" pitchFamily="34" charset="0"/>
                        </a:rPr>
                        <a:t>Rf</a:t>
                      </a:r>
                      <a:r>
                        <a:rPr lang="pt-BR" sz="2400" b="1" dirty="0">
                          <a:effectLst/>
                          <a:latin typeface="Agency FB" pitchFamily="34" charset="0"/>
                        </a:rPr>
                        <a:t> </a:t>
                      </a:r>
                      <a:endParaRPr lang="pt-BR" sz="4000" b="1" dirty="0"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1" marR="3334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Agency FB" pitchFamily="34" charset="0"/>
                        </a:rPr>
                        <a:t>Taxa de juro livre de risco</a:t>
                      </a:r>
                      <a:endParaRPr lang="pt-BR" sz="4000" dirty="0"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1" marR="3334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  <a:latin typeface="Agency FB" pitchFamily="34" charset="0"/>
                        </a:rPr>
                        <a:t>5,23%</a:t>
                      </a:r>
                      <a:endParaRPr lang="pt-BR" sz="4000" b="1" dirty="0"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1" marR="3334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2759"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  <a:latin typeface="Agency FB" pitchFamily="34" charset="0"/>
                        </a:rPr>
                        <a:t>β</a:t>
                      </a:r>
                      <a:endParaRPr lang="pt-BR" sz="4000" b="1" dirty="0"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1" marR="3334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Agency FB" pitchFamily="34" charset="0"/>
                        </a:rPr>
                        <a:t>Beta, medida do risco do ativo em relação a uma carteira de ações padrão</a:t>
                      </a:r>
                      <a:endParaRPr lang="pt-BR" sz="4000" dirty="0"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1" marR="3334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  <a:latin typeface="Agency FB" pitchFamily="34" charset="0"/>
                        </a:rPr>
                        <a:t>1,29</a:t>
                      </a:r>
                      <a:endParaRPr lang="pt-BR" sz="4000" b="1" dirty="0"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1" marR="3334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1380"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err="1">
                          <a:effectLst/>
                          <a:latin typeface="Agency FB" pitchFamily="34" charset="0"/>
                        </a:rPr>
                        <a:t>Rm</a:t>
                      </a:r>
                      <a:r>
                        <a:rPr lang="pt-BR" sz="2400" b="1" dirty="0">
                          <a:effectLst/>
                          <a:latin typeface="Agency FB" pitchFamily="34" charset="0"/>
                        </a:rPr>
                        <a:t> </a:t>
                      </a:r>
                      <a:endParaRPr lang="pt-BR" sz="4000" b="1" dirty="0"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1" marR="3334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Agency FB" pitchFamily="34" charset="0"/>
                        </a:rPr>
                        <a:t>Taxa de retorno de portfólio de mercado</a:t>
                      </a:r>
                      <a:endParaRPr lang="pt-BR" sz="4000" dirty="0"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1" marR="3334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  <a:latin typeface="Agency FB" pitchFamily="34" charset="0"/>
                        </a:rPr>
                        <a:t>11,41%</a:t>
                      </a:r>
                      <a:endParaRPr lang="pt-BR" sz="4000" b="1" dirty="0"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1" marR="3334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82759"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err="1">
                          <a:effectLst/>
                          <a:latin typeface="Agency FB" pitchFamily="34" charset="0"/>
                        </a:rPr>
                        <a:t>Rm</a:t>
                      </a:r>
                      <a:r>
                        <a:rPr lang="pt-BR" sz="2400" b="1" dirty="0">
                          <a:effectLst/>
                          <a:latin typeface="Agency FB" pitchFamily="34" charset="0"/>
                        </a:rPr>
                        <a:t> - </a:t>
                      </a:r>
                      <a:r>
                        <a:rPr lang="pt-BR" sz="2400" b="1" dirty="0" err="1">
                          <a:effectLst/>
                          <a:latin typeface="Agency FB" pitchFamily="34" charset="0"/>
                        </a:rPr>
                        <a:t>Rf</a:t>
                      </a:r>
                      <a:endParaRPr lang="pt-BR" sz="4000" b="1" dirty="0"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1" marR="3334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Agency FB" pitchFamily="34" charset="0"/>
                        </a:rPr>
                        <a:t>Prêmio por risco; diferença entre a taxa livre de risco e a taxa de mercado</a:t>
                      </a:r>
                      <a:endParaRPr lang="pt-BR" sz="4000" dirty="0"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1" marR="3334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  <a:latin typeface="Agency FB" pitchFamily="34" charset="0"/>
                        </a:rPr>
                        <a:t>6,18%</a:t>
                      </a:r>
                      <a:endParaRPr lang="pt-BR" sz="4000" b="1" dirty="0"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1" marR="3334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1380"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err="1">
                          <a:effectLst/>
                          <a:latin typeface="Agency FB" pitchFamily="34" charset="0"/>
                        </a:rPr>
                        <a:t>Ppp</a:t>
                      </a:r>
                      <a:r>
                        <a:rPr lang="pt-BR" sz="2400" b="1" dirty="0">
                          <a:effectLst/>
                          <a:latin typeface="Agency FB" pitchFamily="34" charset="0"/>
                        </a:rPr>
                        <a:t> </a:t>
                      </a:r>
                      <a:endParaRPr lang="pt-BR" sz="4000" b="1" dirty="0"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1" marR="3334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Agency FB" pitchFamily="34" charset="0"/>
                        </a:rPr>
                        <a:t>Prêmio pelo tamanho da empresa (porte)</a:t>
                      </a:r>
                      <a:endParaRPr lang="pt-BR" sz="4000" dirty="0"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1" marR="3334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  <a:latin typeface="Agency FB" pitchFamily="34" charset="0"/>
                        </a:rPr>
                        <a:t>3,19%</a:t>
                      </a:r>
                      <a:endParaRPr lang="pt-BR" sz="4000" b="1" dirty="0"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1" marR="3334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1380"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 err="1">
                          <a:effectLst/>
                          <a:latin typeface="Agency FB" pitchFamily="34" charset="0"/>
                        </a:rPr>
                        <a:t>Prb</a:t>
                      </a:r>
                      <a:endParaRPr lang="pt-BR" sz="4000" b="1" dirty="0"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1" marR="3334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Agency FB" pitchFamily="34" charset="0"/>
                        </a:rPr>
                        <a:t>Prêmio pelo risco Brasil</a:t>
                      </a:r>
                      <a:endParaRPr lang="pt-BR" sz="4000" dirty="0"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1" marR="3334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  <a:latin typeface="Agency FB" pitchFamily="34" charset="0"/>
                        </a:rPr>
                        <a:t>2,85%</a:t>
                      </a:r>
                      <a:endParaRPr lang="pt-BR" sz="4000" b="1" dirty="0"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1" marR="3334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1380"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  <a:latin typeface="Agency FB" pitchFamily="34" charset="0"/>
                        </a:rPr>
                        <a:t>#</a:t>
                      </a:r>
                      <a:r>
                        <a:rPr lang="pt-BR" sz="2400" b="1" dirty="0" err="1">
                          <a:effectLst/>
                          <a:latin typeface="Agency FB" pitchFamily="34" charset="0"/>
                        </a:rPr>
                        <a:t>if</a:t>
                      </a:r>
                      <a:r>
                        <a:rPr lang="pt-BR" sz="2400" b="1" dirty="0">
                          <a:effectLst/>
                          <a:latin typeface="Agency FB" pitchFamily="34" charset="0"/>
                        </a:rPr>
                        <a:t> </a:t>
                      </a:r>
                      <a:endParaRPr lang="pt-BR" sz="4000" b="1" dirty="0"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1" marR="3334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Agency FB" pitchFamily="34" charset="0"/>
                        </a:rPr>
                        <a:t>Diferença entre a taxa de inflação do Brasil e dos Estados Unidos.</a:t>
                      </a:r>
                      <a:endParaRPr lang="pt-BR" sz="4000" dirty="0"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1" marR="3334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  <a:latin typeface="Agency FB" pitchFamily="34" charset="0"/>
                        </a:rPr>
                        <a:t>5,00%</a:t>
                      </a:r>
                      <a:endParaRPr lang="pt-BR" sz="4000" b="1" dirty="0"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1" marR="3334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1380"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  <a:latin typeface="Agency FB" pitchFamily="34" charset="0"/>
                        </a:rPr>
                        <a:t>Ki </a:t>
                      </a:r>
                      <a:endParaRPr lang="pt-BR" sz="4000" b="1" dirty="0"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1" marR="3334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Agency FB" pitchFamily="34" charset="0"/>
                        </a:rPr>
                        <a:t>Custo do capital próprio</a:t>
                      </a:r>
                      <a:endParaRPr lang="pt-BR" sz="4000" dirty="0"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1" marR="3334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  <a:latin typeface="Agency FB" pitchFamily="34" charset="0"/>
                        </a:rPr>
                        <a:t>24,24%</a:t>
                      </a:r>
                      <a:endParaRPr lang="pt-BR" sz="4000" b="1" dirty="0"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1" marR="3334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1380"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  <a:latin typeface="Agency FB" pitchFamily="34" charset="0"/>
                        </a:rPr>
                        <a:t> </a:t>
                      </a:r>
                      <a:endParaRPr lang="pt-BR" sz="4000" b="1" dirty="0"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1" marR="3334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Agency FB" pitchFamily="34" charset="0"/>
                        </a:rPr>
                        <a:t>Expectativa de inflação no Brasil</a:t>
                      </a:r>
                      <a:endParaRPr lang="pt-BR" sz="4000" dirty="0"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1" marR="3334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  <a:latin typeface="Agency FB" pitchFamily="34" charset="0"/>
                        </a:rPr>
                        <a:t>6,50%</a:t>
                      </a:r>
                      <a:endParaRPr lang="pt-BR" sz="4000" b="1" dirty="0"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1" marR="3334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1380"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  <a:latin typeface="Agency FB" pitchFamily="34" charset="0"/>
                        </a:rPr>
                        <a:t>Ki </a:t>
                      </a:r>
                      <a:endParaRPr lang="pt-BR" sz="4000" b="1" dirty="0"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1" marR="3334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  <a:latin typeface="Agency FB" pitchFamily="34" charset="0"/>
                        </a:rPr>
                        <a:t>CAPM real, líquido de inflação</a:t>
                      </a:r>
                      <a:endParaRPr lang="pt-BR" sz="4000" dirty="0"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1" marR="3334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b="1" dirty="0">
                          <a:effectLst/>
                          <a:latin typeface="Agency FB" pitchFamily="34" charset="0"/>
                        </a:rPr>
                        <a:t>17,74%</a:t>
                      </a:r>
                      <a:endParaRPr lang="pt-BR" sz="4000" b="1" dirty="0"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1" marR="33341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55346" name="Retângulo 2">
            <a:extLst>
              <a:ext uri="{FF2B5EF4-FFF2-40B4-BE49-F238E27FC236}">
                <a16:creationId xmlns:a16="http://schemas.microsoft.com/office/drawing/2014/main" xmlns="" id="{6E4B87AC-192E-4C8E-A55A-828154180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16632"/>
            <a:ext cx="52562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2800" b="1" dirty="0">
                <a:solidFill>
                  <a:srgbClr val="222222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Fazendo os ajustes da metodologia ao modelo brasileiro.</a:t>
            </a:r>
            <a:endParaRPr lang="pt-BR" altLang="pt-BR" sz="2800" b="1" dirty="0"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45279706-D0DD-4BB2-8C64-7AC2BCC8E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BAEE-5405-463A-AE6A-9C68977535B8}" type="slidenum">
              <a:rPr lang="pt-BR" altLang="pt-BR" smtClean="0"/>
              <a:pPr>
                <a:defRPr/>
              </a:pPr>
              <a:t>58</a:t>
            </a:fld>
            <a:endParaRPr lang="pt-BR" altLang="pt-BR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F17A4013-F82D-4D67-8BCF-06BC8522A8D9}"/>
              </a:ext>
            </a:extLst>
          </p:cNvPr>
          <p:cNvGraphicFramePr>
            <a:graphicFrameLocks noGrp="1"/>
          </p:cNvGraphicFramePr>
          <p:nvPr/>
        </p:nvGraphicFramePr>
        <p:xfrm>
          <a:off x="179388" y="2997200"/>
          <a:ext cx="8694738" cy="14763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99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623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96448">
                <a:tc>
                  <a:txBody>
                    <a:bodyPr/>
                    <a:lstStyle/>
                    <a:p>
                      <a:pPr algn="r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gency FB" pitchFamily="34" charset="0"/>
                        </a:rPr>
                        <a:t> </a:t>
                      </a:r>
                      <a:endParaRPr lang="pt-BR" sz="1800" dirty="0"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gency FB" pitchFamily="34" charset="0"/>
                        </a:rPr>
                        <a:t>Valor</a:t>
                      </a:r>
                      <a:endParaRPr lang="pt-BR" sz="1800" dirty="0"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gency FB" pitchFamily="34" charset="0"/>
                        </a:rPr>
                        <a:t>Proporção</a:t>
                      </a:r>
                      <a:endParaRPr lang="pt-BR" sz="1800" dirty="0"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gency FB" pitchFamily="34" charset="0"/>
                        </a:rPr>
                        <a:t>Custo</a:t>
                      </a:r>
                      <a:endParaRPr lang="pt-BR" sz="1800" dirty="0"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gency FB" pitchFamily="34" charset="0"/>
                        </a:rPr>
                        <a:t>Ponderação</a:t>
                      </a:r>
                      <a:endParaRPr lang="pt-BR" sz="1800" dirty="0"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gency FB" pitchFamily="34" charset="0"/>
                        </a:rPr>
                        <a:t>WACC</a:t>
                      </a:r>
                      <a:endParaRPr lang="pt-BR" sz="1800" dirty="0"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6448">
                <a:tc>
                  <a:txBody>
                    <a:bodyPr/>
                    <a:lstStyle/>
                    <a:p>
                      <a:pPr algn="l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gency FB" pitchFamily="34" charset="0"/>
                        </a:rPr>
                        <a:t>Capital Próprio (PL)</a:t>
                      </a:r>
                      <a:endParaRPr lang="pt-BR" sz="1800" dirty="0"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gency FB" pitchFamily="34" charset="0"/>
                        </a:rPr>
                        <a:t>95.000,00 </a:t>
                      </a:r>
                      <a:endParaRPr lang="pt-BR" sz="1800" dirty="0"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gency FB" pitchFamily="34" charset="0"/>
                        </a:rPr>
                        <a:t>67,86%</a:t>
                      </a:r>
                      <a:endParaRPr lang="pt-BR" sz="1800" dirty="0"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gency FB" pitchFamily="34" charset="0"/>
                        </a:rPr>
                        <a:t>17,74%</a:t>
                      </a:r>
                      <a:endParaRPr lang="pt-BR" sz="1800" dirty="0"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gency FB" pitchFamily="34" charset="0"/>
                        </a:rPr>
                        <a:t>67,86% x 17,74%</a:t>
                      </a:r>
                      <a:endParaRPr lang="pt-BR" sz="1800" dirty="0"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gency FB" pitchFamily="34" charset="0"/>
                        </a:rPr>
                        <a:t>3,63%</a:t>
                      </a:r>
                      <a:endParaRPr lang="pt-BR" sz="1800"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7030">
                <a:tc>
                  <a:txBody>
                    <a:bodyPr/>
                    <a:lstStyle/>
                    <a:p>
                      <a:pPr algn="l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gency FB" pitchFamily="34" charset="0"/>
                        </a:rPr>
                        <a:t>Capital de terceiros (empréstimos e financiamentos)</a:t>
                      </a:r>
                      <a:endParaRPr lang="pt-BR" sz="1800" dirty="0"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gency FB" pitchFamily="34" charset="0"/>
                        </a:rPr>
                        <a:t>45.000,00 </a:t>
                      </a:r>
                      <a:endParaRPr lang="pt-BR" sz="1800"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gency FB" pitchFamily="34" charset="0"/>
                        </a:rPr>
                        <a:t>32,14%</a:t>
                      </a:r>
                      <a:endParaRPr lang="pt-BR" sz="1800"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gency FB" pitchFamily="34" charset="0"/>
                        </a:rPr>
                        <a:t>11,28%</a:t>
                      </a:r>
                      <a:endParaRPr lang="pt-BR" sz="1800" dirty="0"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gency FB" pitchFamily="34" charset="0"/>
                        </a:rPr>
                        <a:t>32,14% x 11,28%</a:t>
                      </a:r>
                      <a:endParaRPr lang="pt-BR" sz="1800" dirty="0"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gency FB" pitchFamily="34" charset="0"/>
                        </a:rPr>
                        <a:t>12,04%</a:t>
                      </a:r>
                      <a:endParaRPr lang="pt-BR" sz="1800" dirty="0"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6448">
                <a:tc>
                  <a:txBody>
                    <a:bodyPr/>
                    <a:lstStyle/>
                    <a:p>
                      <a:pPr algn="l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gency FB" pitchFamily="34" charset="0"/>
                        </a:rPr>
                        <a:t>Total do Passivo</a:t>
                      </a:r>
                      <a:endParaRPr lang="pt-BR" sz="1800"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gency FB" pitchFamily="34" charset="0"/>
                        </a:rPr>
                        <a:t>140.000,00 </a:t>
                      </a:r>
                      <a:endParaRPr lang="pt-BR" sz="1800"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effectLst/>
                          <a:latin typeface="Agency FB" pitchFamily="34" charset="0"/>
                        </a:rPr>
                        <a:t>100,00%</a:t>
                      </a:r>
                      <a:endParaRPr lang="pt-BR" sz="1800"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gency FB" pitchFamily="34" charset="0"/>
                        </a:rPr>
                        <a:t> </a:t>
                      </a:r>
                      <a:endParaRPr lang="pt-BR" sz="1800" dirty="0"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effectLst/>
                          <a:latin typeface="Agency FB" pitchFamily="34" charset="0"/>
                        </a:rPr>
                        <a:t>15,66%</a:t>
                      </a:r>
                      <a:endParaRPr lang="pt-BR" sz="1800" dirty="0"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6" marR="3333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6358" name="Retângulo 2">
            <a:extLst>
              <a:ext uri="{FF2B5EF4-FFF2-40B4-BE49-F238E27FC236}">
                <a16:creationId xmlns:a16="http://schemas.microsoft.com/office/drawing/2014/main" xmlns="" id="{B5196526-8FA3-4EDF-8E76-7D2649803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484784"/>
            <a:ext cx="74136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3600" b="1" dirty="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Resumindo toda essa maçaroca de números: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29ED0BD3-1BE5-4079-A66F-B3D31924E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3B6CBAF7-E206-48D9-A8E7-17F20BFDA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BAEE-5405-463A-AE6A-9C68977535B8}" type="slidenum">
              <a:rPr lang="pt-BR" altLang="pt-BR" smtClean="0"/>
              <a:pPr>
                <a:defRPr/>
              </a:pPr>
              <a:t>59</a:t>
            </a:fld>
            <a:endParaRPr lang="pt-BR" altLang="pt-B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Conteúdo 2">
            <a:extLst>
              <a:ext uri="{FF2B5EF4-FFF2-40B4-BE49-F238E27FC236}">
                <a16:creationId xmlns:a16="http://schemas.microsoft.com/office/drawing/2014/main" xmlns="" id="{DDD6C4A3-AE1C-4B76-956C-E096E301E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150" y="1198485"/>
            <a:ext cx="8189650" cy="451810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pt-BR" altLang="pt-BR" sz="11500" dirty="0">
                <a:latin typeface="Agency FB" panose="020B0503020202020204" pitchFamily="34" charset="0"/>
              </a:rPr>
              <a:t>Vender uma empresa?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xmlns="" id="{437B4FFB-1D11-46D3-A87F-F3D65A767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03A1D077-8824-4799-81B6-7C905838E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BAEE-5405-463A-AE6A-9C68977535B8}" type="slidenum">
              <a:rPr lang="pt-BR" altLang="pt-BR" smtClean="0"/>
              <a:pPr>
                <a:defRPr/>
              </a:pPr>
              <a:t>6</a:t>
            </a:fld>
            <a:endParaRPr lang="pt-BR" altLang="pt-BR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upo 38">
            <a:extLst>
              <a:ext uri="{FF2B5EF4-FFF2-40B4-BE49-F238E27FC236}">
                <a16:creationId xmlns:a16="http://schemas.microsoft.com/office/drawing/2014/main" xmlns="" id="{71C09EA0-6A24-4B42-BD80-9D568A1027D1}"/>
              </a:ext>
            </a:extLst>
          </p:cNvPr>
          <p:cNvGrpSpPr>
            <a:grpSpLocks/>
          </p:cNvGrpSpPr>
          <p:nvPr/>
        </p:nvGrpSpPr>
        <p:grpSpPr bwMode="auto">
          <a:xfrm>
            <a:off x="2339975" y="2781300"/>
            <a:ext cx="6054725" cy="2633663"/>
            <a:chOff x="1112138" y="832560"/>
            <a:chExt cx="7932160" cy="2514745"/>
          </a:xfrm>
        </p:grpSpPr>
        <p:cxnSp>
          <p:nvCxnSpPr>
            <p:cNvPr id="3" name="Conector reto 2">
              <a:extLst>
                <a:ext uri="{FF2B5EF4-FFF2-40B4-BE49-F238E27FC236}">
                  <a16:creationId xmlns:a16="http://schemas.microsoft.com/office/drawing/2014/main" xmlns="" id="{8CEA1681-4D1C-4C54-B048-065B2B79C649}"/>
                </a:ext>
              </a:extLst>
            </p:cNvPr>
            <p:cNvCxnSpPr/>
            <p:nvPr/>
          </p:nvCxnSpPr>
          <p:spPr>
            <a:xfrm flipV="1">
              <a:off x="1908682" y="2844053"/>
              <a:ext cx="6135257" cy="272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Conector reto 3">
              <a:extLst>
                <a:ext uri="{FF2B5EF4-FFF2-40B4-BE49-F238E27FC236}">
                  <a16:creationId xmlns:a16="http://schemas.microsoft.com/office/drawing/2014/main" xmlns="" id="{75F0B8F3-9F0D-4AFB-9153-9E2CDBAD9AA4}"/>
                </a:ext>
              </a:extLst>
            </p:cNvPr>
            <p:cNvCxnSpPr/>
            <p:nvPr/>
          </p:nvCxnSpPr>
          <p:spPr>
            <a:xfrm>
              <a:off x="2052184" y="2727334"/>
              <a:ext cx="0" cy="2880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Conector reto 4">
              <a:extLst>
                <a:ext uri="{FF2B5EF4-FFF2-40B4-BE49-F238E27FC236}">
                  <a16:creationId xmlns:a16="http://schemas.microsoft.com/office/drawing/2014/main" xmlns="" id="{CEBF1A5F-76AE-43D8-B7E1-6C7FDA71A97C}"/>
                </a:ext>
              </a:extLst>
            </p:cNvPr>
            <p:cNvCxnSpPr/>
            <p:nvPr/>
          </p:nvCxnSpPr>
          <p:spPr>
            <a:xfrm>
              <a:off x="5508726" y="2727334"/>
              <a:ext cx="0" cy="2880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352" name="CaixaDeTexto 5">
              <a:extLst>
                <a:ext uri="{FF2B5EF4-FFF2-40B4-BE49-F238E27FC236}">
                  <a16:creationId xmlns:a16="http://schemas.microsoft.com/office/drawing/2014/main" xmlns="" id="{CD4529BF-EA15-4626-8A51-93ACE8EF49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27784" y="2294467"/>
              <a:ext cx="1385416" cy="323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Agency FB" panose="020B0503020202020204" pitchFamily="34" charset="0"/>
                </a:rPr>
                <a:t>R$ 12.400,00</a:t>
              </a:r>
            </a:p>
          </p:txBody>
        </p:sp>
        <p:sp>
          <p:nvSpPr>
            <p:cNvPr id="57353" name="CaixaDeTexto 6">
              <a:extLst>
                <a:ext uri="{FF2B5EF4-FFF2-40B4-BE49-F238E27FC236}">
                  <a16:creationId xmlns:a16="http://schemas.microsoft.com/office/drawing/2014/main" xmlns="" id="{AF5BB5B9-FCA5-4C3F-9083-09A2B5F0A8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9913" y="2295455"/>
              <a:ext cx="1392136" cy="323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Agency FB" panose="020B0503020202020204" pitchFamily="34" charset="0"/>
                </a:rPr>
                <a:t>R$ 12.300,00</a:t>
              </a:r>
            </a:p>
          </p:txBody>
        </p:sp>
        <p:sp>
          <p:nvSpPr>
            <p:cNvPr id="57354" name="CaixaDeTexto 7">
              <a:extLst>
                <a:ext uri="{FF2B5EF4-FFF2-40B4-BE49-F238E27FC236}">
                  <a16:creationId xmlns:a16="http://schemas.microsoft.com/office/drawing/2014/main" xmlns="" id="{98671EE2-3825-4E48-8848-D8D244CECE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32040" y="2295455"/>
              <a:ext cx="1392136" cy="323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Agency FB" panose="020B0503020202020204" pitchFamily="34" charset="0"/>
                </a:rPr>
                <a:t>R$ 13.350,00</a:t>
              </a:r>
            </a:p>
          </p:txBody>
        </p:sp>
        <p:sp>
          <p:nvSpPr>
            <p:cNvPr id="57355" name="CaixaDeTexto 8">
              <a:extLst>
                <a:ext uri="{FF2B5EF4-FFF2-40B4-BE49-F238E27FC236}">
                  <a16:creationId xmlns:a16="http://schemas.microsoft.com/office/drawing/2014/main" xmlns="" id="{049E2EE3-B44A-4AEF-954D-82FF4CC491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4168" y="2295455"/>
              <a:ext cx="1392136" cy="323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Agency FB" panose="020B0503020202020204" pitchFamily="34" charset="0"/>
                </a:rPr>
                <a:t>R$ 13.200,00</a:t>
              </a:r>
            </a:p>
          </p:txBody>
        </p:sp>
        <p:cxnSp>
          <p:nvCxnSpPr>
            <p:cNvPr id="10" name="Conector reto 9">
              <a:extLst>
                <a:ext uri="{FF2B5EF4-FFF2-40B4-BE49-F238E27FC236}">
                  <a16:creationId xmlns:a16="http://schemas.microsoft.com/office/drawing/2014/main" xmlns="" id="{F22F7514-691F-4B54-BC79-A07A360DCF0D}"/>
                </a:ext>
              </a:extLst>
            </p:cNvPr>
            <p:cNvCxnSpPr/>
            <p:nvPr/>
          </p:nvCxnSpPr>
          <p:spPr>
            <a:xfrm>
              <a:off x="6669225" y="2727334"/>
              <a:ext cx="0" cy="2880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xmlns="" id="{5244E52E-BEA6-4353-ACC5-D742BC0AD79A}"/>
                </a:ext>
              </a:extLst>
            </p:cNvPr>
            <p:cNvCxnSpPr/>
            <p:nvPr/>
          </p:nvCxnSpPr>
          <p:spPr>
            <a:xfrm>
              <a:off x="4356545" y="2727334"/>
              <a:ext cx="0" cy="2880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xmlns="" id="{785171F5-76AA-47D8-BA4F-43D240C3E1E1}"/>
                </a:ext>
              </a:extLst>
            </p:cNvPr>
            <p:cNvCxnSpPr/>
            <p:nvPr/>
          </p:nvCxnSpPr>
          <p:spPr>
            <a:xfrm>
              <a:off x="3204365" y="2727334"/>
              <a:ext cx="0" cy="2880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359" name="CaixaDeTexto 12">
              <a:extLst>
                <a:ext uri="{FF2B5EF4-FFF2-40B4-BE49-F238E27FC236}">
                  <a16:creationId xmlns:a16="http://schemas.microsoft.com/office/drawing/2014/main" xmlns="" id="{7D2963DC-6B35-486E-A389-D1BD30C8AC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1719" y="3015535"/>
              <a:ext cx="288032" cy="323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Agency FB" panose="020B0503020202020204" pitchFamily="34" charset="0"/>
                </a:rPr>
                <a:t>0</a:t>
              </a:r>
            </a:p>
          </p:txBody>
        </p:sp>
        <p:sp>
          <p:nvSpPr>
            <p:cNvPr id="57360" name="CaixaDeTexto 13">
              <a:extLst>
                <a:ext uri="{FF2B5EF4-FFF2-40B4-BE49-F238E27FC236}">
                  <a16:creationId xmlns:a16="http://schemas.microsoft.com/office/drawing/2014/main" xmlns="" id="{12AF1BCC-E068-42AE-AF38-AD9E234DF7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60232" y="3015535"/>
              <a:ext cx="288032" cy="323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Agency FB" panose="020B0503020202020204" pitchFamily="34" charset="0"/>
                </a:rPr>
                <a:t>4</a:t>
              </a:r>
            </a:p>
          </p:txBody>
        </p:sp>
        <p:sp>
          <p:nvSpPr>
            <p:cNvPr id="57361" name="CaixaDeTexto 14">
              <a:extLst>
                <a:ext uri="{FF2B5EF4-FFF2-40B4-BE49-F238E27FC236}">
                  <a16:creationId xmlns:a16="http://schemas.microsoft.com/office/drawing/2014/main" xmlns="" id="{82E4458B-CA54-4755-AA74-E52617AFC9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69464" y="3015535"/>
              <a:ext cx="643711" cy="323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Agency FB" panose="020B0503020202020204" pitchFamily="34" charset="0"/>
                </a:rPr>
                <a:t>3</a:t>
              </a:r>
            </a:p>
          </p:txBody>
        </p:sp>
        <p:sp>
          <p:nvSpPr>
            <p:cNvPr id="57362" name="CaixaDeTexto 15">
              <a:extLst>
                <a:ext uri="{FF2B5EF4-FFF2-40B4-BE49-F238E27FC236}">
                  <a16:creationId xmlns:a16="http://schemas.microsoft.com/office/drawing/2014/main" xmlns="" id="{3DEEFC20-EFD6-41C1-A254-2BF0D19C9C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5975" y="3015535"/>
              <a:ext cx="288032" cy="323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Agency FB" panose="020B0503020202020204" pitchFamily="34" charset="0"/>
                </a:rPr>
                <a:t>2</a:t>
              </a:r>
            </a:p>
          </p:txBody>
        </p:sp>
        <p:sp>
          <p:nvSpPr>
            <p:cNvPr id="57363" name="CaixaDeTexto 16">
              <a:extLst>
                <a:ext uri="{FF2B5EF4-FFF2-40B4-BE49-F238E27FC236}">
                  <a16:creationId xmlns:a16="http://schemas.microsoft.com/office/drawing/2014/main" xmlns="" id="{F37BBEE8-764D-463F-BCCC-C30BE58C64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03849" y="3015535"/>
              <a:ext cx="288032" cy="323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Agency FB" panose="020B0503020202020204" pitchFamily="34" charset="0"/>
                </a:rPr>
                <a:t>1</a:t>
              </a:r>
            </a:p>
          </p:txBody>
        </p:sp>
        <p:sp>
          <p:nvSpPr>
            <p:cNvPr id="57364" name="CaixaDeTexto 17">
              <a:extLst>
                <a:ext uri="{FF2B5EF4-FFF2-40B4-BE49-F238E27FC236}">
                  <a16:creationId xmlns:a16="http://schemas.microsoft.com/office/drawing/2014/main" xmlns="" id="{47DCDF49-F07D-4683-AC5B-9F8BDD3CD4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7806" y="2045342"/>
              <a:ext cx="1391352" cy="323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Agency FB" panose="020B0503020202020204" pitchFamily="34" charset="0"/>
                </a:rPr>
                <a:t>R$ 7.184,20</a:t>
              </a:r>
            </a:p>
          </p:txBody>
        </p:sp>
        <p:sp>
          <p:nvSpPr>
            <p:cNvPr id="57365" name="CaixaDeTexto 18">
              <a:extLst>
                <a:ext uri="{FF2B5EF4-FFF2-40B4-BE49-F238E27FC236}">
                  <a16:creationId xmlns:a16="http://schemas.microsoft.com/office/drawing/2014/main" xmlns="" id="{054EF9D5-8CF7-4C00-ADCB-05B4C29CDD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7806" y="1748210"/>
              <a:ext cx="1391352" cy="323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Agency FB" panose="020B0503020202020204" pitchFamily="34" charset="0"/>
                </a:rPr>
                <a:t>R$ 7.547,14</a:t>
              </a:r>
            </a:p>
          </p:txBody>
        </p:sp>
        <p:sp>
          <p:nvSpPr>
            <p:cNvPr id="57366" name="CaixaDeTexto 19">
              <a:extLst>
                <a:ext uri="{FF2B5EF4-FFF2-40B4-BE49-F238E27FC236}">
                  <a16:creationId xmlns:a16="http://schemas.microsoft.com/office/drawing/2014/main" xmlns="" id="{A58EA445-34E1-46B8-9568-9A94562BD1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7806" y="1460175"/>
              <a:ext cx="1391352" cy="323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Agency FB" panose="020B0503020202020204" pitchFamily="34" charset="0"/>
                </a:rPr>
                <a:t>R$ 8.777,84</a:t>
              </a:r>
            </a:p>
          </p:txBody>
        </p:sp>
        <p:sp>
          <p:nvSpPr>
            <p:cNvPr id="57367" name="CaixaDeTexto 20">
              <a:extLst>
                <a:ext uri="{FF2B5EF4-FFF2-40B4-BE49-F238E27FC236}">
                  <a16:creationId xmlns:a16="http://schemas.microsoft.com/office/drawing/2014/main" xmlns="" id="{B3D55B4B-8BBB-4FDF-A923-5B681F6150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7806" y="1163043"/>
              <a:ext cx="1391352" cy="323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Agency FB" panose="020B0503020202020204" pitchFamily="34" charset="0"/>
                </a:rPr>
                <a:t>R$ 9.300,57</a:t>
              </a:r>
            </a:p>
          </p:txBody>
        </p:sp>
        <p:cxnSp>
          <p:nvCxnSpPr>
            <p:cNvPr id="22" name="Conector reto 21">
              <a:extLst>
                <a:ext uri="{FF2B5EF4-FFF2-40B4-BE49-F238E27FC236}">
                  <a16:creationId xmlns:a16="http://schemas.microsoft.com/office/drawing/2014/main" xmlns="" id="{A58C087C-792E-4808-AB06-68E00F93BA13}"/>
                </a:ext>
              </a:extLst>
            </p:cNvPr>
            <p:cNvCxnSpPr/>
            <p:nvPr/>
          </p:nvCxnSpPr>
          <p:spPr>
            <a:xfrm>
              <a:off x="3204365" y="2151323"/>
              <a:ext cx="0" cy="1440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>
              <a:extLst>
                <a:ext uri="{FF2B5EF4-FFF2-40B4-BE49-F238E27FC236}">
                  <a16:creationId xmlns:a16="http://schemas.microsoft.com/office/drawing/2014/main" xmlns="" id="{FF1A58A2-2016-44F3-B3EB-EB1814DCDBB6}"/>
                </a:ext>
              </a:extLst>
            </p:cNvPr>
            <p:cNvCxnSpPr/>
            <p:nvPr/>
          </p:nvCxnSpPr>
          <p:spPr>
            <a:xfrm>
              <a:off x="4356545" y="1863317"/>
              <a:ext cx="0" cy="43200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to 23">
              <a:extLst>
                <a:ext uri="{FF2B5EF4-FFF2-40B4-BE49-F238E27FC236}">
                  <a16:creationId xmlns:a16="http://schemas.microsoft.com/office/drawing/2014/main" xmlns="" id="{03360393-446D-4E19-B628-D78B9CDA0B34}"/>
                </a:ext>
              </a:extLst>
            </p:cNvPr>
            <p:cNvCxnSpPr/>
            <p:nvPr/>
          </p:nvCxnSpPr>
          <p:spPr>
            <a:xfrm>
              <a:off x="5435935" y="1575312"/>
              <a:ext cx="0" cy="5760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>
              <a:extLst>
                <a:ext uri="{FF2B5EF4-FFF2-40B4-BE49-F238E27FC236}">
                  <a16:creationId xmlns:a16="http://schemas.microsoft.com/office/drawing/2014/main" xmlns="" id="{D959D2AA-FEEB-47FB-BDCC-E3C43E91679A}"/>
                </a:ext>
              </a:extLst>
            </p:cNvPr>
            <p:cNvCxnSpPr/>
            <p:nvPr/>
          </p:nvCxnSpPr>
          <p:spPr>
            <a:xfrm>
              <a:off x="6660906" y="1287306"/>
              <a:ext cx="0" cy="10080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de seta reta 25">
              <a:extLst>
                <a:ext uri="{FF2B5EF4-FFF2-40B4-BE49-F238E27FC236}">
                  <a16:creationId xmlns:a16="http://schemas.microsoft.com/office/drawing/2014/main" xmlns="" id="{6AF30741-7FF7-4FB8-AA36-BDE0E2D2D256}"/>
                </a:ext>
              </a:extLst>
            </p:cNvPr>
            <p:cNvCxnSpPr/>
            <p:nvPr/>
          </p:nvCxnSpPr>
          <p:spPr>
            <a:xfrm flipH="1">
              <a:off x="2339189" y="2151323"/>
              <a:ext cx="865175" cy="454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de seta reta 26">
              <a:extLst>
                <a:ext uri="{FF2B5EF4-FFF2-40B4-BE49-F238E27FC236}">
                  <a16:creationId xmlns:a16="http://schemas.microsoft.com/office/drawing/2014/main" xmlns="" id="{CEFAA6A6-001C-4E7E-BA83-A9376455D466}"/>
                </a:ext>
              </a:extLst>
            </p:cNvPr>
            <p:cNvCxnSpPr/>
            <p:nvPr/>
          </p:nvCxnSpPr>
          <p:spPr>
            <a:xfrm flipH="1">
              <a:off x="2339189" y="1863317"/>
              <a:ext cx="2017356" cy="606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de seta reta 27">
              <a:extLst>
                <a:ext uri="{FF2B5EF4-FFF2-40B4-BE49-F238E27FC236}">
                  <a16:creationId xmlns:a16="http://schemas.microsoft.com/office/drawing/2014/main" xmlns="" id="{E61DB194-58FF-4378-B22C-04EE351F40C4}"/>
                </a:ext>
              </a:extLst>
            </p:cNvPr>
            <p:cNvCxnSpPr/>
            <p:nvPr/>
          </p:nvCxnSpPr>
          <p:spPr>
            <a:xfrm flipH="1">
              <a:off x="2339189" y="1575312"/>
              <a:ext cx="3096746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de seta reta 28">
              <a:extLst>
                <a:ext uri="{FF2B5EF4-FFF2-40B4-BE49-F238E27FC236}">
                  <a16:creationId xmlns:a16="http://schemas.microsoft.com/office/drawing/2014/main" xmlns="" id="{B15AF45B-C67A-4F57-BC56-70CD7A910D4C}"/>
                </a:ext>
              </a:extLst>
            </p:cNvPr>
            <p:cNvCxnSpPr/>
            <p:nvPr/>
          </p:nvCxnSpPr>
          <p:spPr>
            <a:xfrm flipH="1">
              <a:off x="2339189" y="1287306"/>
              <a:ext cx="432171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to 29">
              <a:extLst>
                <a:ext uri="{FF2B5EF4-FFF2-40B4-BE49-F238E27FC236}">
                  <a16:creationId xmlns:a16="http://schemas.microsoft.com/office/drawing/2014/main" xmlns="" id="{96AFAD16-D92E-4D43-8337-C6E34F771917}"/>
                </a:ext>
              </a:extLst>
            </p:cNvPr>
            <p:cNvCxnSpPr/>
            <p:nvPr/>
          </p:nvCxnSpPr>
          <p:spPr>
            <a:xfrm>
              <a:off x="6667146" y="2736429"/>
              <a:ext cx="0" cy="2880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to 30">
              <a:extLst>
                <a:ext uri="{FF2B5EF4-FFF2-40B4-BE49-F238E27FC236}">
                  <a16:creationId xmlns:a16="http://schemas.microsoft.com/office/drawing/2014/main" xmlns="" id="{0C1B6C9C-3337-4B2E-A0F6-911F780B76D2}"/>
                </a:ext>
              </a:extLst>
            </p:cNvPr>
            <p:cNvCxnSpPr/>
            <p:nvPr/>
          </p:nvCxnSpPr>
          <p:spPr>
            <a:xfrm>
              <a:off x="7827646" y="2736429"/>
              <a:ext cx="0" cy="2880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378" name="CaixaDeTexto 31">
              <a:extLst>
                <a:ext uri="{FF2B5EF4-FFF2-40B4-BE49-F238E27FC236}">
                  <a16:creationId xmlns:a16="http://schemas.microsoft.com/office/drawing/2014/main" xmlns="" id="{38268D70-5BF5-4BA6-B179-D4C1313D69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97801" y="3024004"/>
              <a:ext cx="742441" cy="323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Agency FB" panose="020B0503020202020204" pitchFamily="34" charset="0"/>
                </a:rPr>
                <a:t>5</a:t>
              </a:r>
            </a:p>
          </p:txBody>
        </p:sp>
        <p:sp>
          <p:nvSpPr>
            <p:cNvPr id="57379" name="CaixaDeTexto 32">
              <a:extLst>
                <a:ext uri="{FF2B5EF4-FFF2-40B4-BE49-F238E27FC236}">
                  <a16:creationId xmlns:a16="http://schemas.microsoft.com/office/drawing/2014/main" xmlns="" id="{F2CB1A0B-DBD4-4FC8-9689-23BE4BE0AD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52211" y="2663964"/>
              <a:ext cx="792087" cy="323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Agency FB" panose="020B0503020202020204" pitchFamily="34" charset="0"/>
                </a:rPr>
                <a:t>Anos</a:t>
              </a:r>
            </a:p>
          </p:txBody>
        </p:sp>
        <p:cxnSp>
          <p:nvCxnSpPr>
            <p:cNvPr id="34" name="Conector reto 33">
              <a:extLst>
                <a:ext uri="{FF2B5EF4-FFF2-40B4-BE49-F238E27FC236}">
                  <a16:creationId xmlns:a16="http://schemas.microsoft.com/office/drawing/2014/main" xmlns="" id="{66D8EBF5-44E1-43CC-89B4-62BC4229758A}"/>
                </a:ext>
              </a:extLst>
            </p:cNvPr>
            <p:cNvCxnSpPr/>
            <p:nvPr/>
          </p:nvCxnSpPr>
          <p:spPr>
            <a:xfrm flipH="1">
              <a:off x="7798529" y="940184"/>
              <a:ext cx="4159" cy="135514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de seta reta 34">
              <a:extLst>
                <a:ext uri="{FF2B5EF4-FFF2-40B4-BE49-F238E27FC236}">
                  <a16:creationId xmlns:a16="http://schemas.microsoft.com/office/drawing/2014/main" xmlns="" id="{F8E6AED7-8A8D-4893-AE1E-232AD941D254}"/>
                </a:ext>
              </a:extLst>
            </p:cNvPr>
            <p:cNvCxnSpPr/>
            <p:nvPr/>
          </p:nvCxnSpPr>
          <p:spPr>
            <a:xfrm flipH="1">
              <a:off x="2339189" y="940184"/>
              <a:ext cx="5459340" cy="1364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382" name="CaixaDeTexto 35">
              <a:extLst>
                <a:ext uri="{FF2B5EF4-FFF2-40B4-BE49-F238E27FC236}">
                  <a16:creationId xmlns:a16="http://schemas.microsoft.com/office/drawing/2014/main" xmlns="" id="{15523D46-7307-48AF-8AC8-44CFBB2D16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1836" y="2303920"/>
              <a:ext cx="1392136" cy="323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Agency FB" panose="020B0503020202020204" pitchFamily="34" charset="0"/>
                </a:rPr>
                <a:t>R$ 14.450,00</a:t>
              </a:r>
            </a:p>
          </p:txBody>
        </p:sp>
        <p:sp>
          <p:nvSpPr>
            <p:cNvPr id="57383" name="CaixaDeTexto 36">
              <a:extLst>
                <a:ext uri="{FF2B5EF4-FFF2-40B4-BE49-F238E27FC236}">
                  <a16:creationId xmlns:a16="http://schemas.microsoft.com/office/drawing/2014/main" xmlns="" id="{E551C538-311B-402F-97D8-CAD38FF5BC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2138" y="832560"/>
              <a:ext cx="1412150" cy="323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BR" altLang="pt-BR" sz="1600">
                  <a:latin typeface="Agency FB" panose="020B0503020202020204" pitchFamily="34" charset="0"/>
                </a:rPr>
                <a:t>R$ 10.782,61</a:t>
              </a:r>
            </a:p>
          </p:txBody>
        </p:sp>
      </p:grpSp>
      <p:sp>
        <p:nvSpPr>
          <p:cNvPr id="57347" name="Retângulo 37">
            <a:extLst>
              <a:ext uri="{FF2B5EF4-FFF2-40B4-BE49-F238E27FC236}">
                <a16:creationId xmlns:a16="http://schemas.microsoft.com/office/drawing/2014/main" xmlns="" id="{42314C4A-5C4C-4652-BBE9-A6F72243D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268413"/>
            <a:ext cx="84963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rgbClr val="222222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Beleza, agora é só calcular o valor presente do FCFF?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b="1">
                <a:solidFill>
                  <a:srgbClr val="222222"/>
                </a:solidFill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É, mas vamos discutir umas coisinhas antes...</a:t>
            </a:r>
            <a:endParaRPr lang="pt-BR" altLang="pt-BR" sz="1800" b="1"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7348" name="Picture 46" descr="Resultado de imagem para question">
            <a:extLst>
              <a:ext uri="{FF2B5EF4-FFF2-40B4-BE49-F238E27FC236}">
                <a16:creationId xmlns:a16="http://schemas.microsoft.com/office/drawing/2014/main" xmlns="" id="{B9563A54-3A8B-4C88-9048-CCF379BE5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482" t="5727" r="50456"/>
          <a:stretch>
            <a:fillRect/>
          </a:stretch>
        </p:blipFill>
        <p:spPr bwMode="auto">
          <a:xfrm>
            <a:off x="755650" y="2781300"/>
            <a:ext cx="1512888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0F46A38-DDF6-4A62-B158-E4989A890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BAEE-5405-463A-AE6A-9C68977535B8}" type="slidenum">
              <a:rPr lang="pt-BR" altLang="pt-BR" smtClean="0"/>
              <a:pPr>
                <a:defRPr/>
              </a:pPr>
              <a:t>60</a:t>
            </a:fld>
            <a:endParaRPr lang="pt-BR" altLang="pt-BR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07EC662-F0BC-4DCA-976F-3F232EC61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606550"/>
            <a:ext cx="8207375" cy="451961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pt-BR" altLang="pt-BR" sz="8000" dirty="0">
                <a:latin typeface="Agency FB" panose="020B0503020202020204" pitchFamily="34" charset="0"/>
              </a:rPr>
              <a:t>Então!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altLang="pt-BR" sz="8000" dirty="0">
                <a:latin typeface="Agency FB" panose="020B0503020202020204" pitchFamily="34" charset="0"/>
              </a:rPr>
              <a:t>Podemos simplificar toda essa complicação?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xmlns="" id="{3BA947BA-F3BB-4F55-AEC1-6CB5125AD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E6CD0764-5C2E-4477-B40B-CA42695FD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BAEE-5405-463A-AE6A-9C68977535B8}" type="slidenum">
              <a:rPr lang="pt-BR" altLang="pt-BR" smtClean="0"/>
              <a:pPr>
                <a:defRPr/>
              </a:pPr>
              <a:t>61</a:t>
            </a:fld>
            <a:endParaRPr lang="pt-BR" altLang="pt-BR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849DD4C0-E4B4-4D4E-98DE-1147F935759D}"/>
              </a:ext>
            </a:extLst>
          </p:cNvPr>
          <p:cNvGraphicFramePr>
            <a:graphicFrameLocks noGrp="1"/>
          </p:cNvGraphicFramePr>
          <p:nvPr/>
        </p:nvGraphicFramePr>
        <p:xfrm>
          <a:off x="395288" y="3644900"/>
          <a:ext cx="8280401" cy="30972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53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11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604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620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115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4991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27210">
                <a:tc>
                  <a:txBody>
                    <a:bodyPr/>
                    <a:lstStyle/>
                    <a:p>
                      <a:pPr algn="l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gency FB" pitchFamily="34" charset="0"/>
                        </a:rPr>
                        <a:t>Segmento</a:t>
                      </a:r>
                      <a:endParaRPr lang="pt-BR" sz="3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gency FB" pitchFamily="34" charset="0"/>
                        </a:rPr>
                        <a:t>Número de</a:t>
                      </a:r>
                      <a:endParaRPr lang="pt-BR" sz="3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gency FB" pitchFamily="34" charset="0"/>
                      </a:endParaRPr>
                    </a:p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gency FB" pitchFamily="34" charset="0"/>
                        </a:rPr>
                        <a:t>empresas</a:t>
                      </a:r>
                      <a:endParaRPr lang="pt-BR" sz="3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gency FB" pitchFamily="34" charset="0"/>
                        </a:rPr>
                        <a:t>EV/EBITDA + D</a:t>
                      </a:r>
                      <a:endParaRPr lang="pt-BR" sz="3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gency FB" pitchFamily="34" charset="0"/>
                        </a:rPr>
                        <a:t>EV/EBITDA</a:t>
                      </a:r>
                      <a:endParaRPr lang="pt-BR" sz="3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gency FB" pitchFamily="34" charset="0"/>
                        </a:rPr>
                        <a:t>EV/EBIT</a:t>
                      </a:r>
                      <a:endParaRPr lang="pt-BR" sz="3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gency FB" pitchFamily="34" charset="0"/>
                        </a:rPr>
                        <a:t>EV/EBIT (1-t)</a:t>
                      </a:r>
                      <a:endParaRPr lang="pt-BR" sz="3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13606">
                <a:tc>
                  <a:txBody>
                    <a:bodyPr/>
                    <a:lstStyle/>
                    <a:p>
                      <a:pPr algn="l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gency FB" pitchFamily="34" charset="0"/>
                        </a:rPr>
                        <a:t>Publicidade</a:t>
                      </a:r>
                      <a:endParaRPr lang="pt-BR" sz="3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gency FB" pitchFamily="34" charset="0"/>
                        </a:rPr>
                        <a:t>44</a:t>
                      </a:r>
                      <a:endParaRPr lang="pt-BR" sz="3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gency FB" pitchFamily="34" charset="0"/>
                        </a:rPr>
                        <a:t>8.87</a:t>
                      </a:r>
                      <a:endParaRPr lang="pt-BR" sz="3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gency FB" pitchFamily="34" charset="0"/>
                        </a:rPr>
                        <a:t>8.94</a:t>
                      </a:r>
                      <a:endParaRPr lang="pt-BR" sz="3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gency FB" pitchFamily="34" charset="0"/>
                        </a:rPr>
                        <a:t>14.56</a:t>
                      </a:r>
                      <a:endParaRPr lang="pt-BR" sz="3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gency FB" pitchFamily="34" charset="0"/>
                        </a:rPr>
                        <a:t>20.68</a:t>
                      </a:r>
                      <a:endParaRPr lang="pt-BR" sz="3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3606">
                <a:tc>
                  <a:txBody>
                    <a:bodyPr/>
                    <a:lstStyle/>
                    <a:p>
                      <a:pPr algn="l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gency FB" pitchFamily="34" charset="0"/>
                        </a:rPr>
                        <a:t>Veículos</a:t>
                      </a:r>
                      <a:endParaRPr lang="pt-BR" sz="3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gency FB" pitchFamily="34" charset="0"/>
                        </a:rPr>
                        <a:t>19</a:t>
                      </a:r>
                      <a:endParaRPr lang="pt-BR" sz="3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gency FB" pitchFamily="34" charset="0"/>
                        </a:rPr>
                        <a:t>6.60</a:t>
                      </a:r>
                      <a:endParaRPr lang="pt-BR" sz="3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gency FB" pitchFamily="34" charset="0"/>
                        </a:rPr>
                        <a:t>10.03</a:t>
                      </a:r>
                      <a:endParaRPr lang="pt-BR" sz="3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gency FB" pitchFamily="34" charset="0"/>
                        </a:rPr>
                        <a:t>20.93</a:t>
                      </a:r>
                      <a:endParaRPr lang="pt-BR" sz="3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gency FB" pitchFamily="34" charset="0"/>
                        </a:rPr>
                        <a:t>29.44</a:t>
                      </a:r>
                      <a:endParaRPr lang="pt-BR" sz="3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0338">
                <a:tc>
                  <a:txBody>
                    <a:bodyPr/>
                    <a:lstStyle/>
                    <a:p>
                      <a:pPr algn="l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gency FB" pitchFamily="34" charset="0"/>
                        </a:rPr>
                        <a:t>Radiodifusão</a:t>
                      </a:r>
                      <a:endParaRPr lang="pt-BR" sz="3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gency FB" pitchFamily="34" charset="0"/>
                        </a:rPr>
                        <a:t>29</a:t>
                      </a:r>
                      <a:endParaRPr lang="pt-BR" sz="3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gency FB" pitchFamily="34" charset="0"/>
                        </a:rPr>
                        <a:t>9.53</a:t>
                      </a:r>
                      <a:endParaRPr lang="pt-BR" sz="3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gency FB" pitchFamily="34" charset="0"/>
                        </a:rPr>
                        <a:t>9.53</a:t>
                      </a:r>
                      <a:endParaRPr lang="pt-BR" sz="44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gency FB" pitchFamily="34" charset="0"/>
                        </a:rPr>
                        <a:t>12.98</a:t>
                      </a:r>
                      <a:endParaRPr lang="pt-BR" sz="3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gency FB" pitchFamily="34" charset="0"/>
                        </a:rPr>
                        <a:t>17.89</a:t>
                      </a:r>
                      <a:endParaRPr lang="pt-BR" sz="3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3606">
                <a:tc>
                  <a:txBody>
                    <a:bodyPr/>
                    <a:lstStyle/>
                    <a:p>
                      <a:pPr algn="l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gency FB" pitchFamily="34" charset="0"/>
                        </a:rPr>
                        <a:t>Materiais de construção</a:t>
                      </a:r>
                      <a:endParaRPr lang="pt-BR" sz="3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gency FB" pitchFamily="34" charset="0"/>
                        </a:rPr>
                        <a:t>39</a:t>
                      </a:r>
                      <a:endParaRPr lang="pt-BR" sz="3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gency FB" pitchFamily="34" charset="0"/>
                        </a:rPr>
                        <a:t>10.69</a:t>
                      </a:r>
                      <a:endParaRPr lang="pt-BR" sz="3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gency FB" pitchFamily="34" charset="0"/>
                        </a:rPr>
                        <a:t>11.42</a:t>
                      </a:r>
                      <a:endParaRPr lang="pt-BR" sz="3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gency FB" pitchFamily="34" charset="0"/>
                        </a:rPr>
                        <a:t>16.09</a:t>
                      </a:r>
                      <a:endParaRPr lang="pt-BR" sz="3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gency FB" pitchFamily="34" charset="0"/>
                        </a:rPr>
                        <a:t>23.14</a:t>
                      </a:r>
                      <a:endParaRPr lang="pt-BR" sz="3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3606">
                <a:tc>
                  <a:txBody>
                    <a:bodyPr/>
                    <a:lstStyle/>
                    <a:p>
                      <a:pPr algn="l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gency FB" pitchFamily="34" charset="0"/>
                        </a:rPr>
                        <a:t>Educação</a:t>
                      </a:r>
                      <a:endParaRPr lang="pt-BR" sz="3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gency FB" pitchFamily="34" charset="0"/>
                        </a:rPr>
                        <a:t>40</a:t>
                      </a:r>
                      <a:endParaRPr lang="pt-BR" sz="3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gency FB" pitchFamily="34" charset="0"/>
                        </a:rPr>
                        <a:t>6.59</a:t>
                      </a:r>
                      <a:endParaRPr lang="pt-BR" sz="3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gency FB" pitchFamily="34" charset="0"/>
                        </a:rPr>
                        <a:t>6.96</a:t>
                      </a:r>
                      <a:endParaRPr lang="pt-BR" sz="3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gency FB" pitchFamily="34" charset="0"/>
                        </a:rPr>
                        <a:t>16.42</a:t>
                      </a:r>
                      <a:endParaRPr lang="pt-BR" sz="3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gency FB" pitchFamily="34" charset="0"/>
                        </a:rPr>
                        <a:t>26.65</a:t>
                      </a:r>
                      <a:endParaRPr lang="pt-BR" sz="3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3606">
                <a:tc>
                  <a:txBody>
                    <a:bodyPr/>
                    <a:lstStyle/>
                    <a:p>
                      <a:pPr algn="l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gency FB" pitchFamily="34" charset="0"/>
                        </a:rPr>
                        <a:t>Equipamentos elétricos</a:t>
                      </a:r>
                      <a:endParaRPr lang="pt-BR" sz="3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gency FB" pitchFamily="34" charset="0"/>
                        </a:rPr>
                        <a:t>120</a:t>
                      </a:r>
                      <a:endParaRPr lang="pt-BR" sz="3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gency FB" pitchFamily="34" charset="0"/>
                        </a:rPr>
                        <a:t>8.54</a:t>
                      </a:r>
                      <a:endParaRPr lang="pt-BR" sz="3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gency FB" pitchFamily="34" charset="0"/>
                        </a:rPr>
                        <a:t>9.87</a:t>
                      </a:r>
                      <a:endParaRPr lang="pt-BR" sz="3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gency FB" pitchFamily="34" charset="0"/>
                        </a:rPr>
                        <a:t>14.36</a:t>
                      </a:r>
                      <a:endParaRPr lang="pt-BR" sz="3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gency FB" pitchFamily="34" charset="0"/>
                        </a:rPr>
                        <a:t>22.71</a:t>
                      </a:r>
                      <a:endParaRPr lang="pt-BR" sz="3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3606">
                <a:tc>
                  <a:txBody>
                    <a:bodyPr/>
                    <a:lstStyle/>
                    <a:p>
                      <a:pPr algn="l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gency FB" pitchFamily="34" charset="0"/>
                        </a:rPr>
                        <a:t>Construção civil</a:t>
                      </a:r>
                      <a:endParaRPr lang="pt-BR" sz="3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gency FB" pitchFamily="34" charset="0"/>
                        </a:rPr>
                        <a:t>51</a:t>
                      </a:r>
                      <a:endParaRPr lang="pt-BR" sz="3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gency FB" pitchFamily="34" charset="0"/>
                        </a:rPr>
                        <a:t>7.50</a:t>
                      </a:r>
                      <a:endParaRPr lang="pt-BR" sz="3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gency FB" pitchFamily="34" charset="0"/>
                        </a:rPr>
                        <a:t>7.52</a:t>
                      </a:r>
                      <a:endParaRPr lang="pt-BR" sz="3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gency FB" pitchFamily="34" charset="0"/>
                        </a:rPr>
                        <a:t>13.68</a:t>
                      </a:r>
                      <a:endParaRPr lang="pt-BR" sz="3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gency FB" pitchFamily="34" charset="0"/>
                        </a:rPr>
                        <a:t>19.45</a:t>
                      </a:r>
                      <a:endParaRPr lang="pt-BR" sz="3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3606">
                <a:tc>
                  <a:txBody>
                    <a:bodyPr/>
                    <a:lstStyle/>
                    <a:p>
                      <a:pPr algn="l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gency FB" pitchFamily="34" charset="0"/>
                        </a:rPr>
                        <a:t>Agropecuária e agricultura</a:t>
                      </a:r>
                      <a:endParaRPr lang="pt-BR" sz="3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gency FB" pitchFamily="34" charset="0"/>
                        </a:rPr>
                        <a:t>37</a:t>
                      </a:r>
                      <a:endParaRPr lang="pt-BR" sz="3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gency FB" pitchFamily="34" charset="0"/>
                        </a:rPr>
                        <a:t>8.71</a:t>
                      </a:r>
                      <a:endParaRPr lang="pt-BR" sz="3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gency FB" pitchFamily="34" charset="0"/>
                        </a:rPr>
                        <a:t>10.04</a:t>
                      </a:r>
                      <a:endParaRPr lang="pt-BR" sz="3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gency FB" pitchFamily="34" charset="0"/>
                        </a:rPr>
                        <a:t>15.15</a:t>
                      </a:r>
                      <a:endParaRPr lang="pt-BR" sz="3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gency FB" pitchFamily="34" charset="0"/>
                        </a:rPr>
                        <a:t>21.88</a:t>
                      </a:r>
                      <a:endParaRPr lang="pt-BR" sz="3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3606">
                <a:tc>
                  <a:txBody>
                    <a:bodyPr/>
                    <a:lstStyle/>
                    <a:p>
                      <a:pPr algn="l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gency FB" pitchFamily="34" charset="0"/>
                        </a:rPr>
                        <a:t>Revenda de veículos</a:t>
                      </a:r>
                      <a:endParaRPr lang="pt-BR" sz="3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gency FB" pitchFamily="34" charset="0"/>
                        </a:rPr>
                        <a:t>26</a:t>
                      </a:r>
                      <a:endParaRPr lang="pt-BR" sz="3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gency FB" pitchFamily="34" charset="0"/>
                        </a:rPr>
                        <a:t>11.49</a:t>
                      </a:r>
                      <a:endParaRPr lang="pt-BR" sz="3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gency FB" pitchFamily="34" charset="0"/>
                        </a:rPr>
                        <a:t>11.49</a:t>
                      </a:r>
                      <a:endParaRPr lang="pt-BR" sz="3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gency FB" pitchFamily="34" charset="0"/>
                        </a:rPr>
                        <a:t>17.36</a:t>
                      </a:r>
                      <a:endParaRPr lang="pt-BR" sz="3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gency FB" pitchFamily="34" charset="0"/>
                        </a:rPr>
                        <a:t>27.44</a:t>
                      </a:r>
                      <a:endParaRPr lang="pt-BR" sz="3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3606">
                <a:tc>
                  <a:txBody>
                    <a:bodyPr/>
                    <a:lstStyle/>
                    <a:p>
                      <a:pPr algn="l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gency FB" pitchFamily="34" charset="0"/>
                        </a:rPr>
                        <a:t>Calçados</a:t>
                      </a:r>
                      <a:endParaRPr lang="pt-BR" sz="3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gency FB" pitchFamily="34" charset="0"/>
                        </a:rPr>
                        <a:t>11</a:t>
                      </a:r>
                      <a:endParaRPr lang="pt-BR" sz="3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gency FB" pitchFamily="34" charset="0"/>
                        </a:rPr>
                        <a:t>17.14</a:t>
                      </a:r>
                      <a:endParaRPr lang="pt-BR" sz="3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gency FB" pitchFamily="34" charset="0"/>
                        </a:rPr>
                        <a:t>17.25</a:t>
                      </a:r>
                      <a:endParaRPr lang="pt-BR" sz="3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gency FB" pitchFamily="34" charset="0"/>
                        </a:rPr>
                        <a:t>23.22</a:t>
                      </a:r>
                      <a:endParaRPr lang="pt-BR" sz="3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gency FB" pitchFamily="34" charset="0"/>
                        </a:rPr>
                        <a:t>29.40</a:t>
                      </a:r>
                      <a:endParaRPr lang="pt-BR" sz="3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3606">
                <a:tc>
                  <a:txBody>
                    <a:bodyPr/>
                    <a:lstStyle/>
                    <a:p>
                      <a:pPr algn="l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gency FB" pitchFamily="34" charset="0"/>
                        </a:rPr>
                        <a:t>Transportes rodoviários</a:t>
                      </a:r>
                      <a:endParaRPr lang="pt-BR" sz="3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gency FB" pitchFamily="34" charset="0"/>
                        </a:rPr>
                        <a:t>12</a:t>
                      </a:r>
                      <a:endParaRPr lang="pt-BR" sz="3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gency FB" pitchFamily="34" charset="0"/>
                        </a:rPr>
                        <a:t>7.73</a:t>
                      </a:r>
                      <a:endParaRPr lang="pt-BR" sz="3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gency FB" pitchFamily="34" charset="0"/>
                        </a:rPr>
                        <a:t>7.73</a:t>
                      </a:r>
                      <a:endParaRPr lang="pt-BR" sz="3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gency FB" pitchFamily="34" charset="0"/>
                        </a:rPr>
                        <a:t>10.02</a:t>
                      </a:r>
                      <a:endParaRPr lang="pt-BR" sz="3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gency FB" pitchFamily="34" charset="0"/>
                        </a:rPr>
                        <a:t>15.83</a:t>
                      </a:r>
                      <a:endParaRPr lang="pt-BR" sz="3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3606">
                <a:tc>
                  <a:txBody>
                    <a:bodyPr/>
                    <a:lstStyle/>
                    <a:p>
                      <a:pPr algn="l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gency FB" pitchFamily="34" charset="0"/>
                        </a:rPr>
                        <a:t>Total do mercado</a:t>
                      </a:r>
                      <a:endParaRPr lang="pt-BR" sz="3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gency FB" pitchFamily="34" charset="0"/>
                        </a:rPr>
                        <a:t>7480</a:t>
                      </a:r>
                      <a:endParaRPr lang="pt-BR" sz="3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gency FB" pitchFamily="34" charset="0"/>
                        </a:rPr>
                        <a:t>13.08</a:t>
                      </a:r>
                      <a:endParaRPr lang="pt-BR" sz="3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gency FB" pitchFamily="34" charset="0"/>
                        </a:rPr>
                        <a:t>14.74</a:t>
                      </a:r>
                      <a:endParaRPr lang="pt-BR" sz="3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gency FB" pitchFamily="34" charset="0"/>
                        </a:rPr>
                        <a:t>24.30</a:t>
                      </a:r>
                      <a:endParaRPr lang="pt-BR" sz="32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Agency FB" pitchFamily="34" charset="0"/>
                        </a:rPr>
                        <a:t>34.04</a:t>
                      </a:r>
                      <a:endParaRPr lang="pt-BR" sz="3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Agency FB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35" marR="33335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58470" name="Rectangle 1">
            <a:extLst>
              <a:ext uri="{FF2B5EF4-FFF2-40B4-BE49-F238E27FC236}">
                <a16:creationId xmlns:a16="http://schemas.microsoft.com/office/drawing/2014/main" xmlns="" id="{4BD7A712-6267-4F68-BA82-B66458F85E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8525" y="3106738"/>
            <a:ext cx="184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800">
                <a:latin typeface="Arial" panose="020B0604020202020204" pitchFamily="34" charset="0"/>
              </a:rPr>
              <a:t/>
            </a:r>
            <a:br>
              <a:rPr lang="pt-BR" altLang="pt-BR" sz="1800">
                <a:latin typeface="Arial" panose="020B0604020202020204" pitchFamily="34" charset="0"/>
              </a:rPr>
            </a:br>
            <a:endParaRPr lang="pt-BR" altLang="pt-BR" sz="1800">
              <a:latin typeface="Arial" panose="020B0604020202020204" pitchFamily="34" charset="0"/>
            </a:endParaRPr>
          </a:p>
        </p:txBody>
      </p:sp>
      <p:sp>
        <p:nvSpPr>
          <p:cNvPr id="58471" name="Retângulo 5">
            <a:extLst>
              <a:ext uri="{FF2B5EF4-FFF2-40B4-BE49-F238E27FC236}">
                <a16:creationId xmlns:a16="http://schemas.microsoft.com/office/drawing/2014/main" xmlns="" id="{6B95CC29-C51C-4EF3-906B-B75CBE5BA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" y="1268413"/>
            <a:ext cx="88646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2000" dirty="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métodos dos múltiplos são usados pela simplicidade, facilidade de obtenção dos dados, de poucas informações, rapidez na manipulação dos números e menor volatilidade; perfeitos nos casos MPE.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2000" dirty="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Múltiplos, significa avaliar segundo informações parametrizadas de mercado, baseadas em pesquisas respeitadas. O professor Damodaran e a sua equipe pesquisam milhares de empresas e produzem tabelas de múltiplos que indicam o valor de mercado (Enterprise Value = </a:t>
            </a:r>
            <a:r>
              <a:rPr lang="pt-BR" altLang="pt-BR" sz="2000" dirty="0" err="1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</a:t>
            </a:r>
            <a:r>
              <a:rPr lang="pt-BR" altLang="pt-BR" sz="2000" dirty="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A tabela mostra que entre 29 empresas pesquisadas no setor de rádio, a relação EBITDA versus valor da companhia é de 9,53 vezes. Mas cuidado, atenção ao porte, tradição, amadurecimento, estabilidade, localização e condições do negócio. </a:t>
            </a:r>
            <a:endParaRPr lang="pt-BR" altLang="pt-BR" sz="1200" dirty="0"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12">
            <a:extLst>
              <a:ext uri="{FF2B5EF4-FFF2-40B4-BE49-F238E27FC236}">
                <a16:creationId xmlns:a16="http://schemas.microsoft.com/office/drawing/2014/main" xmlns="" id="{6388F3BA-9BE1-4DF6-884B-F4D7958B6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88640"/>
            <a:ext cx="38877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3600" b="1" dirty="0">
                <a:latin typeface="Agency FB" panose="020B0503020202020204" pitchFamily="34" charset="0"/>
              </a:rPr>
              <a:t>Avaliação por múltiplos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F31F4BF9-2798-45AC-9BD0-E4DB38E2E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2F2A96FB-8E5B-4C18-AA37-C0335AF83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BAEE-5405-463A-AE6A-9C68977535B8}" type="slidenum">
              <a:rPr lang="pt-BR" altLang="pt-BR" smtClean="0"/>
              <a:pPr>
                <a:defRPr/>
              </a:pPr>
              <a:t>62</a:t>
            </a:fld>
            <a:endParaRPr lang="pt-BR" altLang="pt-BR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F07EC662-F0BC-4DCA-976F-3F232EC61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417" y="1645691"/>
            <a:ext cx="3444503" cy="451961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pt-BR" altLang="pt-BR" sz="8000" dirty="0">
                <a:latin typeface="Agency FB" panose="020B0503020202020204" pitchFamily="34" charset="0"/>
              </a:rPr>
              <a:t>Que tipo de animal é você?</a:t>
            </a:r>
          </a:p>
        </p:txBody>
      </p:sp>
      <p:pic>
        <p:nvPicPr>
          <p:cNvPr id="102402" name="Picture 2" descr="Resultado de imagem para cão estudando"/>
          <p:cNvPicPr>
            <a:picLocks noChangeAspect="1" noChangeArrowheads="1"/>
          </p:cNvPicPr>
          <p:nvPr/>
        </p:nvPicPr>
        <p:blipFill>
          <a:blip r:embed="rId2" cstate="print"/>
          <a:srcRect b="12208"/>
          <a:stretch>
            <a:fillRect/>
          </a:stretch>
        </p:blipFill>
        <p:spPr bwMode="auto">
          <a:xfrm>
            <a:off x="4499992" y="1340768"/>
            <a:ext cx="4133850" cy="5184576"/>
          </a:xfrm>
          <a:prstGeom prst="rect">
            <a:avLst/>
          </a:prstGeom>
          <a:noFill/>
        </p:spPr>
      </p:pic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xmlns="" id="{9A7A8689-B4AF-4D7C-8D98-F8CF7E417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870555ED-D36A-4A2C-8FF7-4C3038921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BAEE-5405-463A-AE6A-9C68977535B8}" type="slidenum">
              <a:rPr lang="pt-BR" altLang="pt-BR" smtClean="0"/>
              <a:pPr>
                <a:defRPr/>
              </a:pPr>
              <a:t>63</a:t>
            </a:fld>
            <a:endParaRPr lang="pt-BR" altLang="pt-BR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Resultado de imagem para cão estudando"/>
          <p:cNvPicPr>
            <a:picLocks noChangeAspect="1" noChangeArrowheads="1"/>
          </p:cNvPicPr>
          <p:nvPr/>
        </p:nvPicPr>
        <p:blipFill>
          <a:blip r:embed="rId2" cstate="print"/>
          <a:srcRect b="8772"/>
          <a:stretch>
            <a:fillRect/>
          </a:stretch>
        </p:blipFill>
        <p:spPr bwMode="auto">
          <a:xfrm>
            <a:off x="4211960" y="2132856"/>
            <a:ext cx="4510391" cy="3744416"/>
          </a:xfrm>
          <a:prstGeom prst="rect">
            <a:avLst/>
          </a:prstGeom>
          <a:noFill/>
        </p:spPr>
      </p:pic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xmlns="" id="{F07EC662-F0BC-4DCA-976F-3F232EC61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417" y="1645691"/>
            <a:ext cx="3876551" cy="451961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t-BR" altLang="pt-BR" sz="8000" dirty="0">
              <a:latin typeface="Agency FB" panose="020B05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t-BR" altLang="pt-BR" sz="8000" dirty="0">
                <a:latin typeface="Agency FB" panose="020B0503020202020204" pitchFamily="34" charset="0"/>
              </a:rPr>
              <a:t>Laborioso?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xmlns="" id="{E9426D82-232E-4BE2-A308-91E58FC0C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230536C2-0186-4D70-98AE-2549FA3A8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BAEE-5405-463A-AE6A-9C68977535B8}" type="slidenum">
              <a:rPr lang="pt-BR" altLang="pt-BR" smtClean="0"/>
              <a:pPr>
                <a:defRPr/>
              </a:pPr>
              <a:t>64</a:t>
            </a:fld>
            <a:endParaRPr lang="pt-BR" altLang="pt-BR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484784"/>
            <a:ext cx="361840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xmlns="" id="{F07EC662-F0BC-4DCA-976F-3F232EC61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417" y="1645691"/>
            <a:ext cx="3876551" cy="451961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t-BR" altLang="pt-BR" sz="8000" dirty="0">
              <a:latin typeface="Agency FB" panose="020B0503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pt-BR" altLang="pt-BR" sz="8000" dirty="0">
                <a:latin typeface="Agency FB" panose="020B0503020202020204" pitchFamily="34" charset="0"/>
              </a:rPr>
              <a:t>Largado?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xmlns="" id="{6012FAA9-6D01-484D-90DE-9E0E89E28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A2373AFD-3233-447A-88F0-3B30912F5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BAEE-5405-463A-AE6A-9C68977535B8}" type="slidenum">
              <a:rPr lang="pt-BR" altLang="pt-BR" smtClean="0"/>
              <a:pPr>
                <a:defRPr/>
              </a:pPr>
              <a:t>65</a:t>
            </a:fld>
            <a:endParaRPr lang="pt-BR" altLang="pt-BR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tângulo 1">
            <a:extLst>
              <a:ext uri="{FF2B5EF4-FFF2-40B4-BE49-F238E27FC236}">
                <a16:creationId xmlns:a16="http://schemas.microsoft.com/office/drawing/2014/main" xmlns="" id="{16EB8DB6-2CF7-47FA-A8EE-220465965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49500"/>
            <a:ext cx="9001125" cy="420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0100" indent="-342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algn="just">
              <a:lnSpc>
                <a:spcPct val="115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altLang="pt-BR" sz="180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Peças contábeis tradicionais como o Balanço Patrimonial, Fluxo de Caixa Contábil e Demonstração de Resultados.</a:t>
            </a:r>
          </a:p>
          <a:p>
            <a:pPr lvl="1" algn="just">
              <a:lnSpc>
                <a:spcPct val="115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altLang="pt-BR" sz="180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Projeção dos custos do serviço prestado, considerando-se custos fixos e variáveis;</a:t>
            </a:r>
          </a:p>
          <a:p>
            <a:pPr lvl="1" algn="just">
              <a:lnSpc>
                <a:spcPct val="115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altLang="pt-BR" sz="180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Cálculos das despesas financeiras, baseados no quadro de endividamento atual, sem crescimento;</a:t>
            </a:r>
          </a:p>
          <a:p>
            <a:pPr lvl="1" algn="just">
              <a:lnSpc>
                <a:spcPct val="115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altLang="pt-BR" sz="180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Projeção da Demonstração do Resultado do Exercício dentro do horizonte de estudo, dez anos por exemplo, abrangendo os principais indicadores: Lucro Operacional, EBIT, EBITDA, Noplat e Lucro Líquido do Exercício;</a:t>
            </a:r>
          </a:p>
          <a:p>
            <a:pPr lvl="1" algn="just">
              <a:lnSpc>
                <a:spcPct val="115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altLang="pt-BR" sz="180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Listagem com todos os ativos e passivos não operacionais</a:t>
            </a:r>
          </a:p>
          <a:p>
            <a:pPr lvl="1" algn="just">
              <a:lnSpc>
                <a:spcPct val="115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altLang="pt-BR" sz="180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Projeção do FCFF, fluxo de caixa livre para a empresa, do horizonte de estudo;</a:t>
            </a:r>
          </a:p>
          <a:p>
            <a:pPr lvl="1" algn="just">
              <a:lnSpc>
                <a:spcPct val="115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altLang="pt-BR" sz="180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Cálculo do custo de capital próprio pelo método do CAPM; do capital de terceiros pelo custo atual dos empréstimos;</a:t>
            </a:r>
          </a:p>
          <a:p>
            <a:pPr lvl="1" algn="just">
              <a:lnSpc>
                <a:spcPct val="115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altLang="pt-BR" sz="180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Cálculo do WACC;</a:t>
            </a:r>
          </a:p>
          <a:p>
            <a:pPr lvl="1" algn="just">
              <a:lnSpc>
                <a:spcPct val="115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altLang="pt-BR" sz="180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Cálculo do valor presente líquido do FCFF, incluindo o resíduo (perpetuidade); e</a:t>
            </a:r>
          </a:p>
          <a:p>
            <a:pPr lvl="1" algn="just">
              <a:lnSpc>
                <a:spcPct val="115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pt-BR" altLang="pt-BR" sz="1800">
                <a:latin typeface="Agency FB" panose="020B05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Ajustes e soma do valor final da empresa, a preços de 2016.</a:t>
            </a:r>
          </a:p>
        </p:txBody>
      </p:sp>
      <p:sp>
        <p:nvSpPr>
          <p:cNvPr id="59395" name="Retângulo 2">
            <a:extLst>
              <a:ext uri="{FF2B5EF4-FFF2-40B4-BE49-F238E27FC236}">
                <a16:creationId xmlns:a16="http://schemas.microsoft.com/office/drawing/2014/main" xmlns="" id="{397702C6-7CD2-4AFF-A8C5-5A360D1EE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1067252"/>
            <a:ext cx="889362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b="1" dirty="0">
                <a:solidFill>
                  <a:srgbClr val="000000"/>
                </a:solidFill>
                <a:latin typeface="Agency FB" panose="020B0503020202020204" pitchFamily="34" charset="0"/>
                <a:cs typeface="Times New Roman" panose="02020603050405020304" pitchFamily="18" charset="0"/>
              </a:rPr>
              <a:t>Sem o business plan, o Valuation ficará "manco", pois de que outro modo poderia o perito fazer as projeções de caixa?</a:t>
            </a:r>
            <a:endParaRPr lang="pt-BR" altLang="pt-BR" sz="2000" b="1" dirty="0">
              <a:latin typeface="Agency FB" panose="020B05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xmlns="" id="{47AC84A8-A3DA-4308-80F0-5400F7F70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845AC394-0D71-46E8-B9AA-EBF527D2E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BAEE-5405-463A-AE6A-9C68977535B8}" type="slidenum">
              <a:rPr lang="pt-BR" altLang="pt-BR" smtClean="0"/>
              <a:pPr>
                <a:defRPr/>
              </a:pPr>
              <a:t>66</a:t>
            </a:fld>
            <a:endParaRPr lang="pt-BR" altLang="pt-BR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s://images.livrariasaraiva.com.br/imagemnet/imagem.aspx/?pro_id=9726089&amp;qld=90&amp;l=430&amp;a=-1">
            <a:extLst>
              <a:ext uri="{FF2B5EF4-FFF2-40B4-BE49-F238E27FC236}">
                <a16:creationId xmlns:a16="http://schemas.microsoft.com/office/drawing/2014/main" xmlns="" id="{D2FB3E42-CC0C-4526-B713-C9577E526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3673475" cy="530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Retângulo 1">
            <a:extLst>
              <a:ext uri="{FF2B5EF4-FFF2-40B4-BE49-F238E27FC236}">
                <a16:creationId xmlns:a16="http://schemas.microsoft.com/office/drawing/2014/main" xmlns="" id="{4AEA056B-98B3-468F-A03F-B6EBEC0F2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1196975"/>
            <a:ext cx="4478338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000000"/>
                </a:solidFill>
                <a:latin typeface="Agency FB" panose="020B0503020202020204" pitchFamily="34" charset="0"/>
              </a:rPr>
              <a:t>Avaliar uma empresa é uma atividade que requer muitas habilidades. Elas podem ser adquiridas, mas poucos têm paciência de desenvolvê-las. Por qual razão?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000000"/>
                </a:solidFill>
                <a:latin typeface="Agency FB" panose="020B0503020202020204" pitchFamily="34" charset="0"/>
              </a:rPr>
              <a:t>Numerosos e complexos conhecimentos são requeridos.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000000"/>
                </a:solidFill>
                <a:latin typeface="Agency FB" panose="020B0503020202020204" pitchFamily="34" charset="0"/>
              </a:rPr>
              <a:t>Vamos conferir alguns deles; os principais.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pt-BR" altLang="pt-BR" sz="1600" dirty="0">
              <a:solidFill>
                <a:srgbClr val="000000"/>
              </a:solidFill>
              <a:latin typeface="Agency FB" panose="020B0503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000000"/>
                </a:solidFill>
                <a:latin typeface="Agency FB" panose="020B0503020202020204" pitchFamily="34" charset="0"/>
              </a:rPr>
              <a:t>Um completo plano de negócios precisa ser desenvolvido, mas com certos conhecimentos.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pt-BR" altLang="pt-BR" sz="1600" dirty="0">
              <a:solidFill>
                <a:srgbClr val="000000"/>
              </a:solidFill>
              <a:latin typeface="Agency FB" panose="020B0503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000000"/>
                </a:solidFill>
                <a:latin typeface="Agency FB" panose="020B0503020202020204" pitchFamily="34" charset="0"/>
              </a:rPr>
              <a:t>Com prefácio de uma autoridade mundial em </a:t>
            </a:r>
            <a:r>
              <a:rPr lang="pt-BR" altLang="pt-BR" sz="1600" dirty="0" err="1">
                <a:solidFill>
                  <a:srgbClr val="000000"/>
                </a:solidFill>
                <a:latin typeface="Agency FB" panose="020B0503020202020204" pitchFamily="34" charset="0"/>
              </a:rPr>
              <a:t>Valuation</a:t>
            </a:r>
            <a:r>
              <a:rPr lang="pt-BR" altLang="pt-BR" sz="1600" dirty="0">
                <a:solidFill>
                  <a:srgbClr val="000000"/>
                </a:solidFill>
                <a:latin typeface="Agency FB" panose="020B0503020202020204" pitchFamily="34" charset="0"/>
              </a:rPr>
              <a:t>, </a:t>
            </a:r>
            <a:r>
              <a:rPr lang="pt-BR" altLang="pt-BR" sz="1600" dirty="0" err="1">
                <a:solidFill>
                  <a:srgbClr val="000000"/>
                </a:solidFill>
                <a:latin typeface="Agency FB" panose="020B0503020202020204" pitchFamily="34" charset="0"/>
              </a:rPr>
              <a:t>Aswath</a:t>
            </a:r>
            <a:r>
              <a:rPr lang="pt-BR" altLang="pt-BR" sz="1600" dirty="0">
                <a:solidFill>
                  <a:srgbClr val="000000"/>
                </a:solidFill>
                <a:latin typeface="Agency FB" panose="020B0503020202020204" pitchFamily="34" charset="0"/>
              </a:rPr>
              <a:t> </a:t>
            </a:r>
            <a:r>
              <a:rPr lang="pt-BR" altLang="pt-BR" sz="1600" dirty="0" err="1">
                <a:solidFill>
                  <a:srgbClr val="000000"/>
                </a:solidFill>
                <a:latin typeface="Agency FB" panose="020B0503020202020204" pitchFamily="34" charset="0"/>
              </a:rPr>
              <a:t>Damodaran</a:t>
            </a:r>
            <a:r>
              <a:rPr lang="pt-BR" altLang="pt-BR" sz="1600" dirty="0">
                <a:solidFill>
                  <a:srgbClr val="000000"/>
                </a:solidFill>
                <a:latin typeface="Agency FB" panose="020B0503020202020204" pitchFamily="34" charset="0"/>
              </a:rPr>
              <a:t>, este livro destaca que “avaliar empresas é uma arte aprendida na prática”.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pt-BR" altLang="pt-BR" sz="1600" dirty="0">
              <a:solidFill>
                <a:srgbClr val="000000"/>
              </a:solidFill>
              <a:latin typeface="Agency FB" panose="020B0503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1600" dirty="0">
                <a:solidFill>
                  <a:srgbClr val="000000"/>
                </a:solidFill>
                <a:latin typeface="Agency FB" panose="020B0503020202020204" pitchFamily="34" charset="0"/>
              </a:rPr>
              <a:t>Os principais erros cometidos no Excel e na matemática financeira discutidos de forma direta, bem-humorada e aberta, oferecendo as ferramentas básicas de Avaliação de Empresas em uma linguagem fácil de entender para o leigo.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pt-BR" altLang="pt-BR" sz="1600" dirty="0">
                <a:latin typeface="Agency FB" panose="020B0503020202020204" pitchFamily="34" charset="0"/>
              </a:rPr>
              <a:t/>
            </a:r>
            <a:br>
              <a:rPr lang="pt-BR" altLang="pt-BR" sz="1600" dirty="0">
                <a:latin typeface="Agency FB" panose="020B0503020202020204" pitchFamily="34" charset="0"/>
              </a:rPr>
            </a:br>
            <a:r>
              <a:rPr lang="pt-BR" altLang="pt-BR" sz="1600" dirty="0">
                <a:solidFill>
                  <a:srgbClr val="000000"/>
                </a:solidFill>
                <a:latin typeface="Agency FB" panose="020B0503020202020204" pitchFamily="34" charset="0"/>
              </a:rPr>
              <a:t>Todas as explicações que você gostaria de ter sobre </a:t>
            </a:r>
            <a:r>
              <a:rPr lang="pt-BR" altLang="pt-BR" sz="1600" dirty="0" err="1">
                <a:solidFill>
                  <a:srgbClr val="000000"/>
                </a:solidFill>
                <a:latin typeface="Agency FB" panose="020B0503020202020204" pitchFamily="34" charset="0"/>
              </a:rPr>
              <a:t>Valuation</a:t>
            </a:r>
            <a:r>
              <a:rPr lang="pt-BR" altLang="pt-BR" sz="1600" dirty="0">
                <a:latin typeface="Agency FB" panose="020B0503020202020204" pitchFamily="34" charset="0"/>
              </a:rPr>
              <a:t/>
            </a:r>
            <a:br>
              <a:rPr lang="pt-BR" altLang="pt-BR" sz="1600" dirty="0">
                <a:latin typeface="Agency FB" panose="020B0503020202020204" pitchFamily="34" charset="0"/>
              </a:rPr>
            </a:br>
            <a:r>
              <a:rPr lang="pt-BR" altLang="pt-BR" sz="1600" dirty="0">
                <a:solidFill>
                  <a:srgbClr val="000000"/>
                </a:solidFill>
                <a:latin typeface="Agency FB" panose="020B0503020202020204" pitchFamily="34" charset="0"/>
              </a:rPr>
              <a:t>Como evitar equívocos no Excel e na matemática financeira</a:t>
            </a:r>
            <a:r>
              <a:rPr lang="pt-BR" altLang="pt-BR" sz="1600" dirty="0">
                <a:latin typeface="Agency FB" panose="020B0503020202020204" pitchFamily="34" charset="0"/>
              </a:rPr>
              <a:t/>
            </a:r>
            <a:br>
              <a:rPr lang="pt-BR" altLang="pt-BR" sz="1600" dirty="0">
                <a:latin typeface="Agency FB" panose="020B0503020202020204" pitchFamily="34" charset="0"/>
              </a:rPr>
            </a:br>
            <a:r>
              <a:rPr lang="pt-BR" altLang="pt-BR" sz="1600" dirty="0">
                <a:solidFill>
                  <a:srgbClr val="000000"/>
                </a:solidFill>
                <a:latin typeface="Agency FB" panose="020B0503020202020204" pitchFamily="34" charset="0"/>
              </a:rPr>
              <a:t>Conceitos e explicações das obras dos mestres </a:t>
            </a:r>
            <a:r>
              <a:rPr lang="pt-BR" altLang="pt-BR" sz="1600" dirty="0" err="1">
                <a:solidFill>
                  <a:srgbClr val="000000"/>
                </a:solidFill>
                <a:latin typeface="Agency FB" panose="020B0503020202020204" pitchFamily="34" charset="0"/>
              </a:rPr>
              <a:t>Copeland</a:t>
            </a:r>
            <a:r>
              <a:rPr lang="pt-BR" altLang="pt-BR" sz="1600" dirty="0">
                <a:solidFill>
                  <a:srgbClr val="000000"/>
                </a:solidFill>
                <a:latin typeface="Agency FB" panose="020B0503020202020204" pitchFamily="34" charset="0"/>
              </a:rPr>
              <a:t> e </a:t>
            </a:r>
            <a:r>
              <a:rPr lang="pt-BR" altLang="pt-BR" sz="1600" dirty="0" err="1">
                <a:solidFill>
                  <a:srgbClr val="000000"/>
                </a:solidFill>
                <a:latin typeface="Agency FB" panose="020B0503020202020204" pitchFamily="34" charset="0"/>
              </a:rPr>
              <a:t>Damodaran</a:t>
            </a:r>
            <a:r>
              <a:rPr lang="pt-BR" altLang="pt-BR" sz="1600" dirty="0">
                <a:solidFill>
                  <a:srgbClr val="000000"/>
                </a:solidFill>
                <a:latin typeface="Agency FB" panose="020B0503020202020204" pitchFamily="34" charset="0"/>
              </a:rPr>
              <a:t>.</a:t>
            </a:r>
            <a:endParaRPr lang="pt-BR" altLang="pt-BR" sz="1600" dirty="0">
              <a:latin typeface="Agency FB" panose="020B0503020202020204" pitchFamily="34" charset="0"/>
            </a:endParaRP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xmlns="" id="{33872745-4E0D-4955-9575-2FD1E94F3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0BF652F0-BA06-415C-B74B-978F3AEC7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BAEE-5405-463A-AE6A-9C68977535B8}" type="slidenum">
              <a:rPr lang="pt-BR" altLang="pt-BR" smtClean="0"/>
              <a:pPr>
                <a:defRPr/>
              </a:pPr>
              <a:t>67</a:t>
            </a:fld>
            <a:endParaRPr lang="pt-BR" altLang="pt-BR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Conteúdo 1">
            <a:extLst>
              <a:ext uri="{FF2B5EF4-FFF2-40B4-BE49-F238E27FC236}">
                <a16:creationId xmlns:a16="http://schemas.microsoft.com/office/drawing/2014/main" xmlns="" id="{6C93B4A5-C950-4F9F-ABAE-6DCF98004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pt-BR" altLang="pt-BR" sz="5400" b="1" dirty="0">
                <a:latin typeface="Agency FB" panose="020B0503020202020204" pitchFamily="34" charset="0"/>
              </a:rPr>
              <a:t>Vamos a um exemplo prático para firmar os conceitos.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altLang="pt-BR" sz="5400" b="1" dirty="0">
                <a:latin typeface="Agency FB" panose="020B050302020202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altLang="pt-BR" sz="5400" b="1" dirty="0">
                <a:latin typeface="Agency FB" panose="020B0503020202020204" pitchFamily="34" charset="0"/>
              </a:rPr>
              <a:t>Para começar, uma empresa pequena.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xmlns="" id="{F791CA82-C9CD-49EE-9684-55A488E36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C3E4A685-81A7-4974-8C45-541398794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BAEE-5405-463A-AE6A-9C68977535B8}" type="slidenum">
              <a:rPr lang="pt-BR" altLang="pt-BR" smtClean="0"/>
              <a:pPr>
                <a:defRPr/>
              </a:pPr>
              <a:t>68</a:t>
            </a:fld>
            <a:endParaRPr lang="pt-BR" altLang="pt-BR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aixaDeTexto 3">
            <a:extLst>
              <a:ext uri="{FF2B5EF4-FFF2-40B4-BE49-F238E27FC236}">
                <a16:creationId xmlns:a16="http://schemas.microsoft.com/office/drawing/2014/main" xmlns="" id="{0FF8C273-7CB4-47B7-989E-76ACCBDA21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624" y="1844824"/>
            <a:ext cx="5688012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8000" b="1" dirty="0">
                <a:latin typeface="Agency FB" panose="020B0503020202020204" pitchFamily="34" charset="0"/>
              </a:rPr>
              <a:t>O contexto do mercado de rádio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xmlns="" id="{2D1E90D0-DAD4-4D17-8DCC-36F991EDE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BC0A34B8-68CE-40BA-BA16-61A493E21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BAEE-5405-463A-AE6A-9C68977535B8}" type="slidenum">
              <a:rPr lang="pt-BR" altLang="pt-BR" smtClean="0"/>
              <a:pPr>
                <a:defRPr/>
              </a:pPr>
              <a:t>69</a:t>
            </a:fld>
            <a:endParaRPr lang="pt-BR" altLang="pt-B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ço Reservado para Conteúdo 2">
            <a:extLst>
              <a:ext uri="{FF2B5EF4-FFF2-40B4-BE49-F238E27FC236}">
                <a16:creationId xmlns:a16="http://schemas.microsoft.com/office/drawing/2014/main" xmlns="" id="{723DFCEA-1A01-408B-84D1-2682F63E5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579563"/>
            <a:ext cx="8207375" cy="45466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pt-BR" altLang="pt-BR" sz="11500">
                <a:latin typeface="Agency FB" panose="020B0503020202020204" pitchFamily="34" charset="0"/>
              </a:rPr>
              <a:t>Também!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altLang="pt-BR" sz="11500">
                <a:latin typeface="Agency FB" panose="020B0503020202020204" pitchFamily="34" charset="0"/>
              </a:rPr>
              <a:t>Mas, ......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AFF342FE-BEAE-48FE-8B77-D5D7FE02B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BAEE-5405-463A-AE6A-9C68977535B8}" type="slidenum">
              <a:rPr lang="pt-BR" altLang="pt-BR" smtClean="0"/>
              <a:pPr>
                <a:defRPr/>
              </a:pPr>
              <a:t>7</a:t>
            </a:fld>
            <a:endParaRPr lang="pt-BR" altLang="pt-BR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aixaDeTexto 7">
            <a:extLst>
              <a:ext uri="{FF2B5EF4-FFF2-40B4-BE49-F238E27FC236}">
                <a16:creationId xmlns:a16="http://schemas.microsoft.com/office/drawing/2014/main" xmlns="" id="{E11EA728-7D76-426C-9143-645C22480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700213"/>
            <a:ext cx="8543925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pt-BR" altLang="pt-BR" sz="2800" b="1">
                <a:latin typeface="Agency FB" panose="020B0503020202020204" pitchFamily="34" charset="0"/>
                <a:cs typeface="Gisha" panose="020B0502040204020203" pitchFamily="34" charset="-79"/>
              </a:rPr>
              <a:t>Complementaridade de sistemas:  </a:t>
            </a:r>
            <a:endParaRPr lang="pt-BR" altLang="pt-BR" sz="2800">
              <a:latin typeface="Agency FB" panose="020B0503020202020204" pitchFamily="34" charset="0"/>
              <a:cs typeface="Gisha" panose="020B0502040204020203" pitchFamily="34" charset="-79"/>
            </a:endParaRPr>
          </a:p>
          <a:p>
            <a:pPr algn="ctr" eaLnBrk="1" hangingPunct="1">
              <a:spcBef>
                <a:spcPct val="0"/>
              </a:spcBef>
              <a:buFontTx/>
              <a:buBlip>
                <a:blip r:embed="rId2"/>
              </a:buBlip>
            </a:pPr>
            <a:endParaRPr lang="pt-BR" altLang="pt-BR" sz="2800">
              <a:latin typeface="Agency FB" panose="020B0503020202020204" pitchFamily="34" charset="0"/>
              <a:cs typeface="Gisha" panose="020B0502040204020203" pitchFamily="34" charset="-79"/>
            </a:endParaRPr>
          </a:p>
        </p:txBody>
      </p:sp>
      <p:sp>
        <p:nvSpPr>
          <p:cNvPr id="63491" name="CaixaDeTexto 8">
            <a:extLst>
              <a:ext uri="{FF2B5EF4-FFF2-40B4-BE49-F238E27FC236}">
                <a16:creationId xmlns:a16="http://schemas.microsoft.com/office/drawing/2014/main" xmlns="" id="{6F2D4570-37AF-42F1-AA74-4717191CF3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589213"/>
            <a:ext cx="4289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>
                <a:latin typeface="Agency FB" panose="020B0503020202020204" pitchFamily="34" charset="0"/>
                <a:cs typeface="Gisha" panose="020B0502040204020203" pitchFamily="34" charset="-79"/>
              </a:rPr>
              <a:t>TV: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>
                <a:latin typeface="Agency FB" panose="020B0503020202020204" pitchFamily="34" charset="0"/>
                <a:cs typeface="Gisha" panose="020B0502040204020203" pitchFamily="34" charset="-79"/>
              </a:rPr>
              <a:t>545 concessões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>
                <a:latin typeface="Agency FB" panose="020B0503020202020204" pitchFamily="34" charset="0"/>
                <a:cs typeface="Gisha" panose="020B0502040204020203" pitchFamily="34" charset="-79"/>
              </a:rPr>
              <a:t>425 empresas e entidades públicas</a:t>
            </a:r>
            <a:endParaRPr lang="pt-BR" altLang="pt-BR" sz="2400" b="1">
              <a:latin typeface="Agency FB" panose="020B0503020202020204" pitchFamily="34" charset="0"/>
              <a:cs typeface="Gisha" panose="020B0502040204020203" pitchFamily="34" charset="-79"/>
            </a:endParaRPr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xmlns="" id="{26FA97FE-DDEA-4032-A0B7-297419E2FEC7}"/>
              </a:ext>
            </a:extLst>
          </p:cNvPr>
          <p:cNvCxnSpPr/>
          <p:nvPr/>
        </p:nvCxnSpPr>
        <p:spPr>
          <a:xfrm flipV="1">
            <a:off x="1979613" y="4346575"/>
            <a:ext cx="1038225" cy="306388"/>
          </a:xfrm>
          <a:prstGeom prst="straightConnector1">
            <a:avLst/>
          </a:prstGeom>
          <a:ln w="12700">
            <a:solidFill>
              <a:srgbClr val="28585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xmlns="" id="{DDCB2127-A6EF-48B0-9D95-FB6412613B7F}"/>
              </a:ext>
            </a:extLst>
          </p:cNvPr>
          <p:cNvCxnSpPr/>
          <p:nvPr/>
        </p:nvCxnSpPr>
        <p:spPr>
          <a:xfrm>
            <a:off x="2051050" y="4652963"/>
            <a:ext cx="1081088" cy="0"/>
          </a:xfrm>
          <a:prstGeom prst="straightConnector1">
            <a:avLst/>
          </a:prstGeom>
          <a:ln w="12700">
            <a:solidFill>
              <a:srgbClr val="28585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494" name="CaixaDeTexto 11">
            <a:extLst>
              <a:ext uri="{FF2B5EF4-FFF2-40B4-BE49-F238E27FC236}">
                <a16:creationId xmlns:a16="http://schemas.microsoft.com/office/drawing/2014/main" xmlns="" id="{6549E0F5-47EB-4EEA-94F0-44B89B21A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7313" y="4076700"/>
            <a:ext cx="5035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42900" indent="127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pt-BR" altLang="pt-BR" sz="2400">
                <a:latin typeface="Agency FB" panose="020B0503020202020204" pitchFamily="34" charset="0"/>
                <a:cs typeface="Gisha" panose="020B0502040204020203" pitchFamily="34" charset="-79"/>
              </a:rPr>
              <a:t>4,6 mil comerciais (</a:t>
            </a:r>
            <a:r>
              <a:rPr lang="pt-BR" altLang="pt-BR" sz="2400" b="1">
                <a:latin typeface="Agency FB" panose="020B0503020202020204" pitchFamily="34" charset="0"/>
                <a:cs typeface="Gisha" panose="020B0502040204020203" pitchFamily="34" charset="-79"/>
              </a:rPr>
              <a:t>48%</a:t>
            </a:r>
            <a:r>
              <a:rPr lang="pt-BR" altLang="pt-BR" sz="2400">
                <a:latin typeface="Agency FB" panose="020B0503020202020204" pitchFamily="34" charset="0"/>
                <a:cs typeface="Gisha" panose="020B0502040204020203" pitchFamily="34" charset="-79"/>
              </a:rPr>
              <a:t>) </a:t>
            </a:r>
          </a:p>
        </p:txBody>
      </p:sp>
      <p:sp>
        <p:nvSpPr>
          <p:cNvPr id="63495" name="CaixaDeTexto 12">
            <a:extLst>
              <a:ext uri="{FF2B5EF4-FFF2-40B4-BE49-F238E27FC236}">
                <a16:creationId xmlns:a16="http://schemas.microsoft.com/office/drawing/2014/main" xmlns="" id="{62AEE579-ECAA-4626-9CAA-D29E550D5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3675" y="4437063"/>
            <a:ext cx="4502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42900" indent="127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pt-BR" altLang="pt-BR" sz="2400">
                <a:latin typeface="Agency FB" panose="020B0503020202020204" pitchFamily="34" charset="0"/>
                <a:cs typeface="Gisha" panose="020B0502040204020203" pitchFamily="34" charset="-79"/>
              </a:rPr>
              <a:t>4,7 mil comunitárias (</a:t>
            </a:r>
            <a:r>
              <a:rPr lang="pt-BR" altLang="pt-BR" sz="2400" b="1">
                <a:latin typeface="Agency FB" panose="020B0503020202020204" pitchFamily="34" charset="0"/>
                <a:cs typeface="Gisha" panose="020B0502040204020203" pitchFamily="34" charset="-79"/>
              </a:rPr>
              <a:t>47%</a:t>
            </a:r>
            <a:r>
              <a:rPr lang="pt-BR" altLang="pt-BR" sz="2400">
                <a:latin typeface="Agency FB" panose="020B0503020202020204" pitchFamily="34" charset="0"/>
                <a:cs typeface="Gisha" panose="020B0502040204020203" pitchFamily="34" charset="-79"/>
              </a:rPr>
              <a:t>)</a:t>
            </a:r>
          </a:p>
        </p:txBody>
      </p: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xmlns="" id="{F09E4ADA-09C8-4675-B93F-78C9A0BB9550}"/>
              </a:ext>
            </a:extLst>
          </p:cNvPr>
          <p:cNvCxnSpPr/>
          <p:nvPr/>
        </p:nvCxnSpPr>
        <p:spPr>
          <a:xfrm>
            <a:off x="2051050" y="4652963"/>
            <a:ext cx="1008063" cy="360362"/>
          </a:xfrm>
          <a:prstGeom prst="straightConnector1">
            <a:avLst/>
          </a:prstGeom>
          <a:ln w="12700">
            <a:solidFill>
              <a:srgbClr val="28585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xmlns="" id="{3206C439-9F00-462E-A37E-43275D64A7C3}"/>
              </a:ext>
            </a:extLst>
          </p:cNvPr>
          <p:cNvCxnSpPr/>
          <p:nvPr/>
        </p:nvCxnSpPr>
        <p:spPr>
          <a:xfrm flipV="1">
            <a:off x="3852863" y="2997200"/>
            <a:ext cx="719137" cy="268288"/>
          </a:xfrm>
          <a:prstGeom prst="straightConnector1">
            <a:avLst/>
          </a:prstGeom>
          <a:ln w="12700">
            <a:solidFill>
              <a:srgbClr val="28585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498" name="CaixaDeTexto 15">
            <a:extLst>
              <a:ext uri="{FF2B5EF4-FFF2-40B4-BE49-F238E27FC236}">
                <a16:creationId xmlns:a16="http://schemas.microsoft.com/office/drawing/2014/main" xmlns="" id="{EB864CA6-77A1-46F5-9B6B-985F35D26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2651125"/>
            <a:ext cx="3413125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2000">
                <a:latin typeface="Agency FB" panose="020B0503020202020204" pitchFamily="34" charset="0"/>
                <a:cs typeface="Gisha" panose="020B0502040204020203" pitchFamily="34" charset="-79"/>
              </a:rPr>
              <a:t>323 </a:t>
            </a:r>
            <a:r>
              <a:rPr lang="pt-BR" altLang="pt-BR" sz="2400">
                <a:latin typeface="Agency FB" panose="020B0503020202020204" pitchFamily="34" charset="0"/>
                <a:cs typeface="Gisha" panose="020B0502040204020203" pitchFamily="34" charset="-79"/>
              </a:rPr>
              <a:t>comercias</a:t>
            </a:r>
            <a:r>
              <a:rPr lang="pt-BR" altLang="pt-BR" sz="2000">
                <a:latin typeface="Agency FB" panose="020B0503020202020204" pitchFamily="34" charset="0"/>
                <a:cs typeface="Gisha" panose="020B0502040204020203" pitchFamily="34" charset="-79"/>
              </a:rPr>
              <a:t> (</a:t>
            </a:r>
            <a:r>
              <a:rPr lang="pt-BR" altLang="pt-BR" sz="2000" b="1">
                <a:latin typeface="Agency FB" panose="020B0503020202020204" pitchFamily="34" charset="0"/>
                <a:cs typeface="Gisha" panose="020B0502040204020203" pitchFamily="34" charset="-79"/>
              </a:rPr>
              <a:t>61%</a:t>
            </a:r>
            <a:r>
              <a:rPr lang="pt-BR" altLang="pt-BR" sz="2000">
                <a:latin typeface="Agency FB" panose="020B0503020202020204" pitchFamily="34" charset="0"/>
                <a:cs typeface="Gisha" panose="020B0502040204020203" pitchFamily="34" charset="-79"/>
              </a:rPr>
              <a:t>) 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pt-BR" sz="2000">
                <a:latin typeface="Agency FB" panose="020B0503020202020204" pitchFamily="34" charset="0"/>
                <a:cs typeface="Gisha" panose="020B0502040204020203" pitchFamily="34" charset="-79"/>
              </a:rPr>
              <a:t>222 não-comerciais (</a:t>
            </a:r>
            <a:r>
              <a:rPr lang="pt-BR" altLang="pt-BR" sz="2000" b="1">
                <a:latin typeface="Agency FB" panose="020B0503020202020204" pitchFamily="34" charset="0"/>
                <a:cs typeface="Gisha" panose="020B0502040204020203" pitchFamily="34" charset="-79"/>
              </a:rPr>
              <a:t>39%</a:t>
            </a:r>
            <a:r>
              <a:rPr lang="pt-BR" altLang="pt-BR" sz="2000">
                <a:latin typeface="Agency FB" panose="020B0503020202020204" pitchFamily="34" charset="0"/>
                <a:cs typeface="Gisha" panose="020B0502040204020203" pitchFamily="34" charset="-79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600">
              <a:latin typeface="Trebuchet MS" panose="020B0603020202020204" pitchFamily="34" charset="0"/>
            </a:endParaRPr>
          </a:p>
        </p:txBody>
      </p: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xmlns="" id="{362E1908-7DE0-4030-B2C5-D36DC705B82D}"/>
              </a:ext>
            </a:extLst>
          </p:cNvPr>
          <p:cNvCxnSpPr/>
          <p:nvPr/>
        </p:nvCxnSpPr>
        <p:spPr>
          <a:xfrm>
            <a:off x="3852863" y="3355975"/>
            <a:ext cx="790575" cy="144463"/>
          </a:xfrm>
          <a:prstGeom prst="straightConnector1">
            <a:avLst/>
          </a:prstGeom>
          <a:ln w="12700">
            <a:solidFill>
              <a:srgbClr val="28585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500" name="CaixaDeTexto 17">
            <a:extLst>
              <a:ext uri="{FF2B5EF4-FFF2-40B4-BE49-F238E27FC236}">
                <a16:creationId xmlns:a16="http://schemas.microsoft.com/office/drawing/2014/main" xmlns="" id="{215ACC33-29D1-4E0F-B582-1B371A3F5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292600"/>
            <a:ext cx="208756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25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pt-BR" altLang="pt-BR" sz="2400" b="1">
                <a:latin typeface="Agency FB" panose="020B0503020202020204" pitchFamily="34" charset="0"/>
                <a:cs typeface="Gisha" panose="020B0502040204020203" pitchFamily="34" charset="-79"/>
              </a:rPr>
              <a:t>Rádio</a:t>
            </a:r>
            <a:r>
              <a:rPr lang="pt-BR" altLang="pt-BR" sz="2400">
                <a:latin typeface="Agency FB" panose="020B0503020202020204" pitchFamily="34" charset="0"/>
                <a:cs typeface="Gisha" panose="020B0502040204020203" pitchFamily="34" charset="-79"/>
              </a:rPr>
              <a:t>: 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pt-BR" altLang="pt-BR" sz="2400">
                <a:latin typeface="Agency FB" panose="020B0503020202020204" pitchFamily="34" charset="0"/>
                <a:cs typeface="Gisha" panose="020B0502040204020203" pitchFamily="34" charset="-79"/>
              </a:rPr>
              <a:t>9,7 mil outorgas </a:t>
            </a:r>
          </a:p>
        </p:txBody>
      </p:sp>
      <p:sp>
        <p:nvSpPr>
          <p:cNvPr id="63501" name="CaixaDeTexto 20">
            <a:extLst>
              <a:ext uri="{FF2B5EF4-FFF2-40B4-BE49-F238E27FC236}">
                <a16:creationId xmlns:a16="http://schemas.microsoft.com/office/drawing/2014/main" xmlns="" id="{5F9935F3-B498-4DDF-890F-2A88A0442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7213" y="4868863"/>
            <a:ext cx="42116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eaLnBrk="1" hangingPunct="1">
              <a:spcBef>
                <a:spcPct val="0"/>
              </a:spcBef>
              <a:buFontTx/>
              <a:buNone/>
            </a:pPr>
            <a:r>
              <a:rPr lang="pt-BR" altLang="pt-BR" sz="2400">
                <a:latin typeface="Agency FB" panose="020B0503020202020204" pitchFamily="34" charset="0"/>
                <a:cs typeface="Gisha" panose="020B0502040204020203" pitchFamily="34" charset="-79"/>
              </a:rPr>
              <a:t>510 educativas (</a:t>
            </a:r>
            <a:r>
              <a:rPr lang="pt-BR" altLang="pt-BR" sz="2400" b="1">
                <a:latin typeface="Agency FB" panose="020B0503020202020204" pitchFamily="34" charset="0"/>
                <a:cs typeface="Gisha" panose="020B0502040204020203" pitchFamily="34" charset="-79"/>
              </a:rPr>
              <a:t>5%</a:t>
            </a:r>
            <a:r>
              <a:rPr lang="pt-BR" altLang="pt-BR" sz="2400">
                <a:latin typeface="Agency FB" panose="020B0503020202020204" pitchFamily="34" charset="0"/>
                <a:cs typeface="Gisha" panose="020B0502040204020203" pitchFamily="34" charset="-79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400">
              <a:latin typeface="Agency FB" panose="020B0503020202020204" pitchFamily="34" charset="0"/>
            </a:endParaRPr>
          </a:p>
        </p:txBody>
      </p:sp>
      <p:sp>
        <p:nvSpPr>
          <p:cNvPr id="63502" name="CaixaDeTexto 23">
            <a:extLst>
              <a:ext uri="{FF2B5EF4-FFF2-40B4-BE49-F238E27FC236}">
                <a16:creationId xmlns:a16="http://schemas.microsoft.com/office/drawing/2014/main" xmlns="" id="{07BA6FDD-D0C6-4498-9024-0C8E2BB53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453188"/>
            <a:ext cx="29114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>
                <a:latin typeface="Agency FB" panose="020B0503020202020204" pitchFamily="34" charset="0"/>
              </a:rPr>
              <a:t>Fonte: MCTIC, dados acumulados até 11/2015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xmlns="" id="{89ED5E93-EA22-463C-B71A-B3B902BA3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EFBAFB0A-0860-4539-94B3-853D39753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BAEE-5405-463A-AE6A-9C68977535B8}" type="slidenum">
              <a:rPr lang="pt-BR" altLang="pt-BR" smtClean="0"/>
              <a:pPr>
                <a:defRPr/>
              </a:pPr>
              <a:t>70</a:t>
            </a:fld>
            <a:endParaRPr lang="pt-BR" altLang="pt-BR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CaixaDeTexto 8">
            <a:extLst>
              <a:ext uri="{FF2B5EF4-FFF2-40B4-BE49-F238E27FC236}">
                <a16:creationId xmlns:a16="http://schemas.microsoft.com/office/drawing/2014/main" xmlns="" id="{4C1E087F-8256-44F2-B5D0-BAECEB6B0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013325"/>
            <a:ext cx="33845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400">
                <a:latin typeface="Agency FB" panose="020B0503020202020204" pitchFamily="34" charset="0"/>
                <a:cs typeface="Gisha" panose="020B0502040204020203" pitchFamily="34" charset="-79"/>
              </a:rPr>
              <a:t>Fontes: Intervozes, ANATEL; ABERT; ANJ; ANER, Minicom</a:t>
            </a: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xmlns="" id="{4B800CFE-0138-459A-946F-26963D6EFF81}"/>
              </a:ext>
            </a:extLst>
          </p:cNvPr>
          <p:cNvGraphicFramePr>
            <a:graphicFrameLocks noGrp="1"/>
          </p:cNvGraphicFramePr>
          <p:nvPr/>
        </p:nvGraphicFramePr>
        <p:xfrm>
          <a:off x="1042988" y="1412875"/>
          <a:ext cx="6999288" cy="26908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4348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396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570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7443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860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82599">
                <a:tc gridSpan="5"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tx1"/>
                          </a:solidFill>
                          <a:latin typeface="Agency FB" pitchFamily="34" charset="0"/>
                        </a:rPr>
                        <a:t>Limites de Propriedade:</a:t>
                      </a:r>
                      <a:r>
                        <a:rPr lang="pt-BR" sz="2000" baseline="0" dirty="0">
                          <a:solidFill>
                            <a:schemeClr val="tx1"/>
                          </a:solidFill>
                          <a:latin typeface="Agency FB" pitchFamily="34" charset="0"/>
                        </a:rPr>
                        <a:t> </a:t>
                      </a:r>
                      <a:r>
                        <a:rPr lang="pt-BR" sz="2000" dirty="0">
                          <a:solidFill>
                            <a:schemeClr val="tx1"/>
                          </a:solidFill>
                          <a:latin typeface="Agency FB" pitchFamily="34" charset="0"/>
                        </a:rPr>
                        <a:t>Rádio</a:t>
                      </a:r>
                    </a:p>
                  </a:txBody>
                  <a:tcPr marL="103718" marR="103718" marT="38882" marB="38882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15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pt-BR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5585">
                <a:tc>
                  <a:txBody>
                    <a:bodyPr/>
                    <a:lstStyle/>
                    <a:p>
                      <a:endParaRPr lang="pt-BR" sz="2000" dirty="0">
                        <a:latin typeface="Agency FB" pitchFamily="34" charset="0"/>
                      </a:endParaRPr>
                    </a:p>
                  </a:txBody>
                  <a:tcPr marL="103718" marR="103718" marT="38882" marB="388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Agency FB" pitchFamily="34" charset="0"/>
                        </a:rPr>
                        <a:t>Onda</a:t>
                      </a:r>
                      <a:r>
                        <a:rPr lang="pt-BR" sz="2000" baseline="0" dirty="0">
                          <a:latin typeface="Agency FB" pitchFamily="34" charset="0"/>
                        </a:rPr>
                        <a:t> Média (OM)</a:t>
                      </a:r>
                      <a:endParaRPr lang="pt-BR" sz="2000" dirty="0">
                        <a:latin typeface="Agency FB" pitchFamily="34" charset="0"/>
                      </a:endParaRPr>
                    </a:p>
                  </a:txBody>
                  <a:tcPr marL="103718" marR="103718" marT="38882" marB="388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Agency FB" pitchFamily="34" charset="0"/>
                        </a:rPr>
                        <a:t>Frequência Modulada (FM)</a:t>
                      </a:r>
                    </a:p>
                  </a:txBody>
                  <a:tcPr marL="103718" marR="103718" marT="38882" marB="388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Agency FB" pitchFamily="34" charset="0"/>
                        </a:rPr>
                        <a:t>Onda Tropical</a:t>
                      </a:r>
                    </a:p>
                  </a:txBody>
                  <a:tcPr marL="103718" marR="103718" marT="38882" marB="388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Agency FB" pitchFamily="34" charset="0"/>
                        </a:rPr>
                        <a:t>Onda Curta</a:t>
                      </a:r>
                    </a:p>
                  </a:txBody>
                  <a:tcPr marL="103718" marR="103718" marT="38882" marB="388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2599"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Agency FB" pitchFamily="34" charset="0"/>
                        </a:rPr>
                        <a:t>Local</a:t>
                      </a:r>
                    </a:p>
                  </a:txBody>
                  <a:tcPr marL="103718" marR="103718" marT="38882" marB="388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Agency FB" pitchFamily="34" charset="0"/>
                        </a:rPr>
                        <a:t>4</a:t>
                      </a:r>
                    </a:p>
                  </a:txBody>
                  <a:tcPr marL="103718" marR="103718" marT="38882" marB="388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Agency FB" pitchFamily="34" charset="0"/>
                        </a:rPr>
                        <a:t>6</a:t>
                      </a:r>
                    </a:p>
                  </a:txBody>
                  <a:tcPr marL="103718" marR="103718" marT="38882" marB="388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Agency FB" pitchFamily="34" charset="0"/>
                        </a:rPr>
                        <a:t>-</a:t>
                      </a:r>
                    </a:p>
                  </a:txBody>
                  <a:tcPr marL="103718" marR="103718" marT="38882" marB="388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Agency FB" pitchFamily="34" charset="0"/>
                        </a:rPr>
                        <a:t>-</a:t>
                      </a:r>
                    </a:p>
                  </a:txBody>
                  <a:tcPr marL="103718" marR="103718" marT="38882" marB="388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7432"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Agency FB" pitchFamily="34" charset="0"/>
                        </a:rPr>
                        <a:t>Regional</a:t>
                      </a:r>
                    </a:p>
                  </a:txBody>
                  <a:tcPr marL="103718" marR="103718" marT="38882" marB="388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Agency FB" pitchFamily="34" charset="0"/>
                        </a:rPr>
                        <a:t>3</a:t>
                      </a:r>
                    </a:p>
                  </a:txBody>
                  <a:tcPr marL="103718" marR="103718" marT="38882" marB="388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Agency FB" pitchFamily="34" charset="0"/>
                        </a:rPr>
                        <a:t>-</a:t>
                      </a:r>
                    </a:p>
                  </a:txBody>
                  <a:tcPr marL="103718" marR="103718" marT="38882" marB="388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Agency FB" pitchFamily="34" charset="0"/>
                        </a:rPr>
                        <a:t>3 (no máximo 2 por UF)</a:t>
                      </a:r>
                    </a:p>
                  </a:txBody>
                  <a:tcPr marL="103718" marR="103718" marT="38882" marB="388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Agency FB" pitchFamily="34" charset="0"/>
                        </a:rPr>
                        <a:t>-</a:t>
                      </a:r>
                    </a:p>
                  </a:txBody>
                  <a:tcPr marL="103718" marR="103718" marT="38882" marB="388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2599"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Agency FB" pitchFamily="34" charset="0"/>
                        </a:rPr>
                        <a:t>Nacional</a:t>
                      </a:r>
                    </a:p>
                  </a:txBody>
                  <a:tcPr marL="103718" marR="103718" marT="38882" marB="388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Agency FB" pitchFamily="34" charset="0"/>
                        </a:rPr>
                        <a:t>2</a:t>
                      </a:r>
                    </a:p>
                  </a:txBody>
                  <a:tcPr marL="103718" marR="103718" marT="38882" marB="388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Agency FB" pitchFamily="34" charset="0"/>
                        </a:rPr>
                        <a:t>-</a:t>
                      </a:r>
                    </a:p>
                  </a:txBody>
                  <a:tcPr marL="103718" marR="103718" marT="38882" marB="388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Agency FB" pitchFamily="34" charset="0"/>
                        </a:rPr>
                        <a:t>-</a:t>
                      </a:r>
                    </a:p>
                  </a:txBody>
                  <a:tcPr marL="103718" marR="103718" marT="38882" marB="388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Agency FB" pitchFamily="34" charset="0"/>
                        </a:rPr>
                        <a:t>2</a:t>
                      </a:r>
                    </a:p>
                  </a:txBody>
                  <a:tcPr marL="103718" marR="103718" marT="38882" marB="388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11" name="Tabela 10">
            <a:extLst>
              <a:ext uri="{FF2B5EF4-FFF2-40B4-BE49-F238E27FC236}">
                <a16:creationId xmlns:a16="http://schemas.microsoft.com/office/drawing/2014/main" xmlns="" id="{E06A55CE-9E47-44A6-B8F6-1EAA7838C6B2}"/>
              </a:ext>
            </a:extLst>
          </p:cNvPr>
          <p:cNvGraphicFramePr>
            <a:graphicFrameLocks noGrp="1"/>
          </p:cNvGraphicFramePr>
          <p:nvPr/>
        </p:nvGraphicFramePr>
        <p:xfrm>
          <a:off x="977900" y="4227513"/>
          <a:ext cx="7010400" cy="7559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010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7825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solidFill>
                            <a:schemeClr val="tx1"/>
                          </a:solidFill>
                          <a:latin typeface="Agency FB" pitchFamily="34" charset="0"/>
                        </a:rPr>
                        <a:t>Limites de</a:t>
                      </a:r>
                      <a:r>
                        <a:rPr lang="pt-BR" sz="2000" baseline="0" dirty="0">
                          <a:solidFill>
                            <a:schemeClr val="tx1"/>
                          </a:solidFill>
                          <a:latin typeface="Agency FB" pitchFamily="34" charset="0"/>
                        </a:rPr>
                        <a:t> Propriedade: Televisão</a:t>
                      </a:r>
                      <a:endParaRPr lang="pt-BR" sz="2000" dirty="0">
                        <a:solidFill>
                          <a:schemeClr val="tx1"/>
                        </a:solidFill>
                        <a:latin typeface="Agency FB" pitchFamily="34" charset="0"/>
                      </a:endParaRPr>
                    </a:p>
                  </a:txBody>
                  <a:tcPr marL="97827" marR="97827" marT="36582" marB="365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7825">
                <a:tc>
                  <a:txBody>
                    <a:bodyPr/>
                    <a:lstStyle/>
                    <a:p>
                      <a:r>
                        <a:rPr lang="pt-BR" sz="2000" dirty="0">
                          <a:latin typeface="Agency FB" pitchFamily="34" charset="0"/>
                        </a:rPr>
                        <a:t>10</a:t>
                      </a:r>
                      <a:r>
                        <a:rPr lang="pt-BR" sz="2000" baseline="0" dirty="0">
                          <a:latin typeface="Agency FB" pitchFamily="34" charset="0"/>
                        </a:rPr>
                        <a:t> emissoras no território nacional, sendo 5 em VHF e 2 por Estado</a:t>
                      </a:r>
                      <a:endParaRPr lang="pt-BR" sz="2000" dirty="0">
                        <a:latin typeface="Agency FB" pitchFamily="34" charset="0"/>
                      </a:endParaRPr>
                    </a:p>
                  </a:txBody>
                  <a:tcPr marL="97827" marR="97827" marT="36582" marB="3658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xmlns="" id="{63261207-CD85-4CA2-8150-05EA72496A37}"/>
              </a:ext>
            </a:extLst>
          </p:cNvPr>
          <p:cNvGraphicFramePr>
            <a:graphicFrameLocks noGrp="1"/>
          </p:cNvGraphicFramePr>
          <p:nvPr/>
        </p:nvGraphicFramePr>
        <p:xfrm>
          <a:off x="971550" y="5589588"/>
          <a:ext cx="7129462" cy="731837"/>
        </p:xfrm>
        <a:graphic>
          <a:graphicData uri="http://schemas.openxmlformats.org/drawingml/2006/table">
            <a:tbl>
              <a:tblPr/>
              <a:tblGrid>
                <a:gridCol w="13544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14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544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961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5299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31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FM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2.712</a:t>
                      </a:r>
                      <a:endParaRPr lang="pt-BR" sz="24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90" marR="3479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OC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61</a:t>
                      </a:r>
                      <a:endParaRPr lang="pt-BR" sz="24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90" marR="3479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AM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1.781</a:t>
                      </a:r>
                      <a:endParaRPr lang="pt-BR" sz="24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90" marR="3479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OT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73</a:t>
                      </a:r>
                      <a:endParaRPr lang="pt-BR" sz="24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90" marR="3479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TOTAL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4.627</a:t>
                      </a:r>
                      <a:endParaRPr lang="pt-BR" sz="24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90" marR="3479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4570" name="CaixaDeTexto 7">
            <a:extLst>
              <a:ext uri="{FF2B5EF4-FFF2-40B4-BE49-F238E27FC236}">
                <a16:creationId xmlns:a16="http://schemas.microsoft.com/office/drawing/2014/main" xmlns="" id="{C6449BC9-1855-4879-8CE6-06C22AF69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127625"/>
            <a:ext cx="2592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2400">
                <a:latin typeface="Agency FB" panose="020B0503020202020204" pitchFamily="34" charset="0"/>
              </a:rPr>
              <a:t>Rádio Comercial</a:t>
            </a:r>
          </a:p>
        </p:txBody>
      </p:sp>
      <p:sp>
        <p:nvSpPr>
          <p:cNvPr id="64571" name="CaixaDeTexto 8">
            <a:extLst>
              <a:ext uri="{FF2B5EF4-FFF2-40B4-BE49-F238E27FC236}">
                <a16:creationId xmlns:a16="http://schemas.microsoft.com/office/drawing/2014/main" xmlns="" id="{BE42059C-E8AC-405E-B48C-F628DE893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16632"/>
            <a:ext cx="38877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3600" b="1" dirty="0">
                <a:latin typeface="Agency FB" panose="020B0503020202020204" pitchFamily="34" charset="0"/>
              </a:rPr>
              <a:t>O contexto do mercado de rádio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xmlns="" id="{9907F679-7838-4EEA-B32C-E7AACE956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C9A8FE5E-CFFA-4594-9DE4-D006A51A4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BAEE-5405-463A-AE6A-9C68977535B8}" type="slidenum">
              <a:rPr lang="pt-BR" altLang="pt-BR" smtClean="0"/>
              <a:pPr>
                <a:defRPr/>
              </a:pPr>
              <a:t>71</a:t>
            </a:fld>
            <a:endParaRPr lang="pt-BR" altLang="pt-BR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7CAD8CBF-28BD-4651-B97D-559D9566D8E5}"/>
              </a:ext>
            </a:extLst>
          </p:cNvPr>
          <p:cNvGraphicFramePr>
            <a:graphicFrameLocks noGrp="1"/>
          </p:cNvGraphicFramePr>
          <p:nvPr/>
        </p:nvGraphicFramePr>
        <p:xfrm>
          <a:off x="323850" y="1031875"/>
          <a:ext cx="6564314" cy="6096000"/>
        </p:xfrm>
        <a:graphic>
          <a:graphicData uri="http://schemas.openxmlformats.org/drawingml/2006/table">
            <a:tbl>
              <a:tblPr/>
              <a:tblGrid>
                <a:gridCol w="6493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275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649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317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8262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3775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9133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58170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9518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50642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1295592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144661"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PAINEL GERAL DO RÁDIO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REGIÃO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UF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TOTAL DE MUNICÍPIOS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FM COML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OC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AM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OT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RÁDIO COML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FME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RADCOM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QUANTIDADE DE RÁDIOS (FM/FME/OM/OT/OC/RADCOM)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4661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CO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DF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17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9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29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9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34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73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4466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GO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246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125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60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4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192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18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221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429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466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MS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78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73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55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4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132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11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87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230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4466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MT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141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90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64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4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158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6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100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260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466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TT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466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305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6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188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12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511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44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442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992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44661">
                <a:tc row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NE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AL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102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35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18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53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10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72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133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466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BA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417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152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98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251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23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339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607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4466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CE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184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108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104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212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41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235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480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4466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MA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217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49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43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96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12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171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271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4466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PB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223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70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34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104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7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155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265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4466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PE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185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79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41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120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28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193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339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4466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PI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224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36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50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87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10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99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195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4466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RN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167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22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33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55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14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133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199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4466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SE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75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28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13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41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6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39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86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4466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TT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1794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579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434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5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1019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151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1436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2575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44661">
                <a:tc row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N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AC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22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20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11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5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36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5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5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46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4466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AM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62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32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27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10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71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7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42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121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4466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AP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16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12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6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20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7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19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46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4466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PA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144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93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45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8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146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23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128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295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4466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RO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52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55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23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5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83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43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128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4466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RR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15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11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6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18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6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27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4466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TO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139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36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19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56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9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91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152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4466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TT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450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259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137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32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430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56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334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815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44661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SE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ES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78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49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26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76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15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71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162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4466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MG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853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366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4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185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5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560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86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760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1394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4466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RJ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92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87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60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151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17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130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295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14466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SP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645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455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22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274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15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766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72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593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1429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14466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TT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1668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957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29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545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22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1553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190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1554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3280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144661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S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PR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399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211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10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180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403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24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320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743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  <a:tr h="14466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RS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496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256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10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189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455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28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413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885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31"/>
                  </a:ext>
                </a:extLst>
              </a:tr>
              <a:tr h="14466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SC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293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145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3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108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0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256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17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216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486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32"/>
                  </a:ext>
                </a:extLst>
              </a:tr>
              <a:tr h="14466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TT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1188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612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23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477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pt-BR" sz="100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1114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69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949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2114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33"/>
                  </a:ext>
                </a:extLst>
              </a:tr>
              <a:tr h="1446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BR" sz="1000" dirty="0">
                        <a:solidFill>
                          <a:srgbClr val="000000"/>
                        </a:solidFill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TTB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5566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2712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61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1781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73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4627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510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4715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9776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34"/>
                  </a:ext>
                </a:extLst>
              </a:tr>
              <a:tr h="289321">
                <a:tc gridSpan="1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00" dirty="0">
                          <a:solidFill>
                            <a:srgbClr val="000000"/>
                          </a:solidFill>
                          <a:latin typeface="Agency FB" pitchFamily="34" charset="0"/>
                          <a:ea typeface="Times New Roman"/>
                          <a:cs typeface="Times New Roman"/>
                        </a:rPr>
                        <a:t>(1) As rádios comerciais são: FM, OM, OC e OT. Fonte: MCTIC, dados acumulados até 11/2015.</a:t>
                      </a: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35"/>
                  </a:ext>
                </a:extLst>
              </a:tr>
              <a:tr h="144661">
                <a:tc gridSpan="1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BR" sz="1000" dirty="0">
                        <a:latin typeface="Agency FB" pitchFamily="34" charset="0"/>
                        <a:ea typeface="Times New Roman"/>
                        <a:cs typeface="Times New Roman"/>
                      </a:endParaRPr>
                    </a:p>
                  </a:txBody>
                  <a:tcPr marL="34783" marR="34783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36"/>
                  </a:ext>
                </a:extLst>
              </a:tr>
            </a:tbl>
          </a:graphicData>
        </a:graphic>
      </p:graphicFrame>
      <p:sp>
        <p:nvSpPr>
          <p:cNvPr id="5" name="Retângulo de cantos arredondados 4">
            <a:extLst>
              <a:ext uri="{FF2B5EF4-FFF2-40B4-BE49-F238E27FC236}">
                <a16:creationId xmlns:a16="http://schemas.microsoft.com/office/drawing/2014/main" xmlns="" id="{4C7A3972-8169-496E-AF58-25B8EBE3B3E0}"/>
              </a:ext>
            </a:extLst>
          </p:cNvPr>
          <p:cNvSpPr/>
          <p:nvPr/>
        </p:nvSpPr>
        <p:spPr>
          <a:xfrm>
            <a:off x="7019925" y="2873375"/>
            <a:ext cx="2000250" cy="2139950"/>
          </a:xfrm>
          <a:prstGeom prst="roundRect">
            <a:avLst/>
          </a:prstGeom>
          <a:solidFill>
            <a:schemeClr val="tx2">
              <a:lumMod val="40000"/>
              <a:lumOff val="60000"/>
              <a:alpha val="29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3200" b="1" dirty="0">
                <a:solidFill>
                  <a:srgbClr val="28585E"/>
                </a:solidFill>
                <a:latin typeface="Agency FB" pitchFamily="34" charset="0"/>
                <a:cs typeface="Gisha" pitchFamily="34" charset="-79"/>
              </a:rPr>
              <a:t>Poucos países no mundo tem uma quantidade tão elevada de emissoras de rádio = 10 mil.</a:t>
            </a:r>
            <a:endParaRPr lang="pt-BR" sz="3200" dirty="0">
              <a:solidFill>
                <a:srgbClr val="28585E"/>
              </a:solidFill>
              <a:latin typeface="Agency FB" pitchFamily="34" charset="0"/>
            </a:endParaRPr>
          </a:p>
        </p:txBody>
      </p:sp>
      <p:sp>
        <p:nvSpPr>
          <p:cNvPr id="65938" name="CaixaDeTexto 5">
            <a:extLst>
              <a:ext uri="{FF2B5EF4-FFF2-40B4-BE49-F238E27FC236}">
                <a16:creationId xmlns:a16="http://schemas.microsoft.com/office/drawing/2014/main" xmlns="" id="{6C3CB83C-310D-4A79-8A5C-8A0836102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-99392"/>
            <a:ext cx="38877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3600" b="1" dirty="0">
                <a:latin typeface="Agency FB" panose="020B0503020202020204" pitchFamily="34" charset="0"/>
              </a:rPr>
              <a:t>O contexto do mercado de rádio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xmlns="" id="{227CF32E-643B-4CDA-933E-A2AE593A8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F8686265-DAD7-41BE-8AB0-58A45107B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BAEE-5405-463A-AE6A-9C68977535B8}" type="slidenum">
              <a:rPr lang="pt-BR" altLang="pt-BR" smtClean="0"/>
              <a:pPr>
                <a:defRPr/>
              </a:pPr>
              <a:t>72</a:t>
            </a:fld>
            <a:endParaRPr lang="pt-BR" altLang="pt-BR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>
            <a:extLst>
              <a:ext uri="{FF2B5EF4-FFF2-40B4-BE49-F238E27FC236}">
                <a16:creationId xmlns:a16="http://schemas.microsoft.com/office/drawing/2014/main" xmlns="" id="{F5D67873-A39C-4FAE-832D-1C57FE786591}"/>
              </a:ext>
            </a:extLst>
          </p:cNvPr>
          <p:cNvSpPr/>
          <p:nvPr/>
        </p:nvSpPr>
        <p:spPr>
          <a:xfrm>
            <a:off x="684213" y="1773238"/>
            <a:ext cx="3527425" cy="3743325"/>
          </a:xfrm>
          <a:prstGeom prst="rect">
            <a:avLst/>
          </a:prstGeom>
          <a:solidFill>
            <a:schemeClr val="accent1">
              <a:lumMod val="60000"/>
              <a:lumOff val="4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/>
          </a:p>
        </p:txBody>
      </p:sp>
      <p:grpSp>
        <p:nvGrpSpPr>
          <p:cNvPr id="66563" name="Grupo 9">
            <a:extLst>
              <a:ext uri="{FF2B5EF4-FFF2-40B4-BE49-F238E27FC236}">
                <a16:creationId xmlns:a16="http://schemas.microsoft.com/office/drawing/2014/main" xmlns="" id="{D24882ED-40A5-43B4-B173-B55756E64BD3}"/>
              </a:ext>
            </a:extLst>
          </p:cNvPr>
          <p:cNvGrpSpPr>
            <a:grpSpLocks/>
          </p:cNvGrpSpPr>
          <p:nvPr/>
        </p:nvGrpSpPr>
        <p:grpSpPr bwMode="auto">
          <a:xfrm>
            <a:off x="4284663" y="2924175"/>
            <a:ext cx="792162" cy="1501775"/>
            <a:chOff x="1835696" y="764704"/>
            <a:chExt cx="3024336" cy="5733256"/>
          </a:xfrm>
        </p:grpSpPr>
        <p:pic>
          <p:nvPicPr>
            <p:cNvPr id="11" name="Picture 4" descr="Resultado de imagem para ONDA RÁDIO">
              <a:extLst>
                <a:ext uri="{FF2B5EF4-FFF2-40B4-BE49-F238E27FC236}">
                  <a16:creationId xmlns:a16="http://schemas.microsoft.com/office/drawing/2014/main" xmlns="" id="{A9A3C8A0-C3C2-4711-BC63-05C2E83ACD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l="59223" b="22699"/>
            <a:stretch>
              <a:fillRect/>
            </a:stretch>
          </p:blipFill>
          <p:spPr bwMode="auto">
            <a:xfrm>
              <a:off x="1835696" y="764704"/>
              <a:ext cx="3024336" cy="5733256"/>
            </a:xfrm>
            <a:prstGeom prst="rect">
              <a:avLst/>
            </a:prstGeom>
            <a:noFill/>
          </p:spPr>
        </p:pic>
        <p:sp>
          <p:nvSpPr>
            <p:cNvPr id="12" name="Retângulo de cantos arredondados 11">
              <a:extLst>
                <a:ext uri="{FF2B5EF4-FFF2-40B4-BE49-F238E27FC236}">
                  <a16:creationId xmlns:a16="http://schemas.microsoft.com/office/drawing/2014/main" xmlns="" id="{26BA568B-DCEA-4E0D-9CAC-02CB44D49A5E}"/>
                </a:ext>
              </a:extLst>
            </p:cNvPr>
            <p:cNvSpPr/>
            <p:nvPr/>
          </p:nvSpPr>
          <p:spPr>
            <a:xfrm>
              <a:off x="1835696" y="3285882"/>
              <a:ext cx="72730" cy="43029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</p:grpSp>
      <p:sp>
        <p:nvSpPr>
          <p:cNvPr id="66564" name="CaixaDeTexto 14">
            <a:extLst>
              <a:ext uri="{FF2B5EF4-FFF2-40B4-BE49-F238E27FC236}">
                <a16:creationId xmlns:a16="http://schemas.microsoft.com/office/drawing/2014/main" xmlns="" id="{60D4C0F4-D5FB-4482-80F8-D61E60F3C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997075"/>
            <a:ext cx="3816350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600">
                <a:latin typeface="Agency FB" panose="020B0503020202020204" pitchFamily="34" charset="0"/>
              </a:rPr>
              <a:t>Estão disponíveis hoje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600">
                <a:latin typeface="Agency FB" panose="020B0503020202020204" pitchFamily="34" charset="0"/>
              </a:rPr>
              <a:t>no mercado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9600">
                <a:latin typeface="Agency FB" panose="020B0503020202020204" pitchFamily="34" charset="0"/>
              </a:rPr>
              <a:t>235</a:t>
            </a:r>
            <a:r>
              <a:rPr lang="pt-BR" altLang="pt-BR" sz="3600">
                <a:latin typeface="Agency FB" panose="020B0503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600">
                <a:latin typeface="Agency FB" panose="020B0503020202020204" pitchFamily="34" charset="0"/>
              </a:rPr>
              <a:t>tipos de celulares</a:t>
            </a:r>
          </a:p>
        </p:txBody>
      </p:sp>
      <p:sp>
        <p:nvSpPr>
          <p:cNvPr id="66565" name="CaixaDeTexto 16">
            <a:extLst>
              <a:ext uri="{FF2B5EF4-FFF2-40B4-BE49-F238E27FC236}">
                <a16:creationId xmlns:a16="http://schemas.microsoft.com/office/drawing/2014/main" xmlns="" id="{2625C538-E6F0-4C90-AFB2-4195F0EBB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0313" y="2212975"/>
            <a:ext cx="3419475" cy="32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600">
                <a:latin typeface="Agency FB" panose="020B0503020202020204" pitchFamily="34" charset="0"/>
              </a:rPr>
              <a:t>Desse total, apenas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9600">
                <a:latin typeface="Agency FB" panose="020B0503020202020204" pitchFamily="34" charset="0"/>
              </a:rPr>
              <a:t>179</a:t>
            </a:r>
            <a:r>
              <a:rPr lang="pt-BR" altLang="pt-BR" sz="3600">
                <a:latin typeface="Agency FB" panose="020B0503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600">
                <a:latin typeface="Agency FB" panose="020B0503020202020204" pitchFamily="34" charset="0"/>
              </a:rPr>
              <a:t>dispõem de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600">
                <a:latin typeface="Agency FB" panose="020B0503020202020204" pitchFamily="34" charset="0"/>
              </a:rPr>
              <a:t>de rádio integrado</a:t>
            </a:r>
          </a:p>
        </p:txBody>
      </p:sp>
      <p:sp>
        <p:nvSpPr>
          <p:cNvPr id="66566" name="CaixaDeTexto 13">
            <a:extLst>
              <a:ext uri="{FF2B5EF4-FFF2-40B4-BE49-F238E27FC236}">
                <a16:creationId xmlns:a16="http://schemas.microsoft.com/office/drawing/2014/main" xmlns="" id="{2CA9F10E-3C23-4169-8DC0-0CF4E510C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5213" y="3365500"/>
            <a:ext cx="936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000" b="1">
                <a:solidFill>
                  <a:srgbClr val="FF0000"/>
                </a:solidFill>
                <a:latin typeface="Agency FB" panose="020B0503020202020204" pitchFamily="34" charset="0"/>
              </a:rPr>
              <a:t>76,2%</a:t>
            </a:r>
          </a:p>
        </p:txBody>
      </p:sp>
      <p:sp>
        <p:nvSpPr>
          <p:cNvPr id="66567" name="CaixaDeTexto 12">
            <a:extLst>
              <a:ext uri="{FF2B5EF4-FFF2-40B4-BE49-F238E27FC236}">
                <a16:creationId xmlns:a16="http://schemas.microsoft.com/office/drawing/2014/main" xmlns="" id="{6388F3BA-9BE1-4DF6-884B-F4D7958B65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88640"/>
            <a:ext cx="38877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3600" b="1" dirty="0">
                <a:latin typeface="Agency FB" panose="020B0503020202020204" pitchFamily="34" charset="0"/>
              </a:rPr>
              <a:t>O contexto do mercado de rádio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xmlns="" id="{8F690F51-38CE-4788-8867-F970EFF2B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427D8D08-9F3E-4336-A162-20A5D4E21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BAEE-5405-463A-AE6A-9C68977535B8}" type="slidenum">
              <a:rPr lang="pt-BR" altLang="pt-BR" smtClean="0"/>
              <a:pPr>
                <a:defRPr/>
              </a:pPr>
              <a:t>73</a:t>
            </a:fld>
            <a:endParaRPr lang="pt-BR" altLang="pt-BR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aixaDeTexto 3">
            <a:extLst>
              <a:ext uri="{FF2B5EF4-FFF2-40B4-BE49-F238E27FC236}">
                <a16:creationId xmlns:a16="http://schemas.microsoft.com/office/drawing/2014/main" xmlns="" id="{EAE5776E-31F8-4990-B8D5-52013BAA4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989138"/>
            <a:ext cx="79200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400">
                <a:latin typeface="Agency FB" panose="020B0503020202020204" pitchFamily="34" charset="0"/>
              </a:rPr>
              <a:t>São diversas marcas e modelos à disposição do consumidor.</a:t>
            </a:r>
          </a:p>
        </p:txBody>
      </p:sp>
      <p:pic>
        <p:nvPicPr>
          <p:cNvPr id="67587" name="Picture 16" descr="Imagem relacionada">
            <a:extLst>
              <a:ext uri="{FF2B5EF4-FFF2-40B4-BE49-F238E27FC236}">
                <a16:creationId xmlns:a16="http://schemas.microsoft.com/office/drawing/2014/main" xmlns="" id="{722FDD87-5F48-4F6B-AAF4-A6969423A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2924175"/>
            <a:ext cx="1152525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CaixaDeTexto 4">
            <a:extLst>
              <a:ext uri="{FF2B5EF4-FFF2-40B4-BE49-F238E27FC236}">
                <a16:creationId xmlns:a16="http://schemas.microsoft.com/office/drawing/2014/main" xmlns="" id="{5FE84C49-4E98-4301-8DBC-BB77EBA4E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8538" y="2852738"/>
            <a:ext cx="619125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800">
                <a:latin typeface="Agency FB" panose="020B0503020202020204" pitchFamily="34" charset="0"/>
              </a:rPr>
              <a:t>Os modelos mais baratos, até R$ 300,00, saem da fábrica com 100% de receptores FM.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pt-BR" altLang="pt-BR" sz="2800">
              <a:latin typeface="Agency FB" panose="020B0503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800">
                <a:latin typeface="Agency FB" panose="020B0503020202020204" pitchFamily="34" charset="0"/>
              </a:rPr>
              <a:t>Já nos smartphones, com valor acima de R$1.000,00, apenas 57% tem rádio integrado.</a:t>
            </a:r>
          </a:p>
        </p:txBody>
      </p:sp>
      <p:grpSp>
        <p:nvGrpSpPr>
          <p:cNvPr id="67589" name="Grupo 7">
            <a:extLst>
              <a:ext uri="{FF2B5EF4-FFF2-40B4-BE49-F238E27FC236}">
                <a16:creationId xmlns:a16="http://schemas.microsoft.com/office/drawing/2014/main" xmlns="" id="{41DE45CE-0B6E-4945-838C-F35D83EE7743}"/>
              </a:ext>
            </a:extLst>
          </p:cNvPr>
          <p:cNvGrpSpPr>
            <a:grpSpLocks/>
          </p:cNvGrpSpPr>
          <p:nvPr/>
        </p:nvGrpSpPr>
        <p:grpSpPr bwMode="auto">
          <a:xfrm>
            <a:off x="1835150" y="2852738"/>
            <a:ext cx="433388" cy="819150"/>
            <a:chOff x="1835696" y="764704"/>
            <a:chExt cx="3024336" cy="5733256"/>
          </a:xfrm>
        </p:grpSpPr>
        <p:pic>
          <p:nvPicPr>
            <p:cNvPr id="10" name="Picture 4" descr="Resultado de imagem para ONDA RÁDIO">
              <a:extLst>
                <a:ext uri="{FF2B5EF4-FFF2-40B4-BE49-F238E27FC236}">
                  <a16:creationId xmlns:a16="http://schemas.microsoft.com/office/drawing/2014/main" xmlns="" id="{3A832681-03BD-4E60-A8B7-06B521D4C4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l="59223" b="22699"/>
            <a:stretch>
              <a:fillRect/>
            </a:stretch>
          </p:blipFill>
          <p:spPr bwMode="auto">
            <a:xfrm>
              <a:off x="1835696" y="764704"/>
              <a:ext cx="3024336" cy="5733256"/>
            </a:xfrm>
            <a:prstGeom prst="rect">
              <a:avLst/>
            </a:prstGeom>
            <a:noFill/>
          </p:spPr>
        </p:pic>
        <p:sp>
          <p:nvSpPr>
            <p:cNvPr id="11" name="Retângulo de cantos arredondados 10">
              <a:extLst>
                <a:ext uri="{FF2B5EF4-FFF2-40B4-BE49-F238E27FC236}">
                  <a16:creationId xmlns:a16="http://schemas.microsoft.com/office/drawing/2014/main" xmlns="" id="{8B982485-2E04-4BD4-8B7C-56E22CEF700A}"/>
                </a:ext>
              </a:extLst>
            </p:cNvPr>
            <p:cNvSpPr/>
            <p:nvPr/>
          </p:nvSpPr>
          <p:spPr>
            <a:xfrm>
              <a:off x="1835696" y="3286889"/>
              <a:ext cx="77550" cy="43333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</p:grpSp>
      <p:grpSp>
        <p:nvGrpSpPr>
          <p:cNvPr id="67590" name="Grupo 11">
            <a:extLst>
              <a:ext uri="{FF2B5EF4-FFF2-40B4-BE49-F238E27FC236}">
                <a16:creationId xmlns:a16="http://schemas.microsoft.com/office/drawing/2014/main" xmlns="" id="{08B16EFA-88D6-4163-A535-C1B50B9C1B7C}"/>
              </a:ext>
            </a:extLst>
          </p:cNvPr>
          <p:cNvGrpSpPr>
            <a:grpSpLocks/>
          </p:cNvGrpSpPr>
          <p:nvPr/>
        </p:nvGrpSpPr>
        <p:grpSpPr bwMode="auto">
          <a:xfrm>
            <a:off x="1763713" y="4303713"/>
            <a:ext cx="433387" cy="819150"/>
            <a:chOff x="1835696" y="764704"/>
            <a:chExt cx="3024336" cy="5733256"/>
          </a:xfrm>
        </p:grpSpPr>
        <p:pic>
          <p:nvPicPr>
            <p:cNvPr id="13" name="Picture 4" descr="Resultado de imagem para ONDA RÁDIO">
              <a:extLst>
                <a:ext uri="{FF2B5EF4-FFF2-40B4-BE49-F238E27FC236}">
                  <a16:creationId xmlns:a16="http://schemas.microsoft.com/office/drawing/2014/main" xmlns="" id="{7258B536-1ADF-4139-8328-BD654F335D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 l="59223" b="22699"/>
            <a:stretch>
              <a:fillRect/>
            </a:stretch>
          </p:blipFill>
          <p:spPr bwMode="auto">
            <a:xfrm>
              <a:off x="1835696" y="764704"/>
              <a:ext cx="3024336" cy="5733256"/>
            </a:xfrm>
            <a:prstGeom prst="rect">
              <a:avLst/>
            </a:prstGeom>
            <a:noFill/>
          </p:spPr>
        </p:pic>
        <p:sp>
          <p:nvSpPr>
            <p:cNvPr id="14" name="Retângulo de cantos arredondados 13">
              <a:extLst>
                <a:ext uri="{FF2B5EF4-FFF2-40B4-BE49-F238E27FC236}">
                  <a16:creationId xmlns:a16="http://schemas.microsoft.com/office/drawing/2014/main" xmlns="" id="{931A406C-B781-4A72-B05E-0EAF429D3101}"/>
                </a:ext>
              </a:extLst>
            </p:cNvPr>
            <p:cNvSpPr/>
            <p:nvPr/>
          </p:nvSpPr>
          <p:spPr>
            <a:xfrm>
              <a:off x="1835696" y="3286889"/>
              <a:ext cx="77544" cy="43333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pt-BR"/>
            </a:p>
          </p:txBody>
        </p:sp>
      </p:grpSp>
      <p:sp>
        <p:nvSpPr>
          <p:cNvPr id="67591" name="CaixaDeTexto 14">
            <a:extLst>
              <a:ext uri="{FF2B5EF4-FFF2-40B4-BE49-F238E27FC236}">
                <a16:creationId xmlns:a16="http://schemas.microsoft.com/office/drawing/2014/main" xmlns="" id="{1FDE21FB-867B-426C-BB8F-B4319F1F0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38877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3600" b="1" dirty="0">
                <a:latin typeface="Agency FB" panose="020B0503020202020204" pitchFamily="34" charset="0"/>
              </a:rPr>
              <a:t>O contexto do mercado de rádio</a:t>
            </a:r>
          </a:p>
        </p:txBody>
      </p:sp>
      <p:pic>
        <p:nvPicPr>
          <p:cNvPr id="67592" name="Picture 46" descr="Resultado de imagem para question">
            <a:extLst>
              <a:ext uri="{FF2B5EF4-FFF2-40B4-BE49-F238E27FC236}">
                <a16:creationId xmlns:a16="http://schemas.microsoft.com/office/drawing/2014/main" xmlns="" id="{13B0EBD3-7144-4352-B429-B27E52E79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593" t="5727" r="30385"/>
          <a:stretch>
            <a:fillRect/>
          </a:stretch>
        </p:blipFill>
        <p:spPr bwMode="auto">
          <a:xfrm>
            <a:off x="611188" y="3582988"/>
            <a:ext cx="666750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xmlns="" id="{5A8C63A7-17C0-46D5-B093-2D69F9153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4B512EA6-CABF-4DC1-B2EA-8B0EED8A6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BAEE-5405-463A-AE6A-9C68977535B8}" type="slidenum">
              <a:rPr lang="pt-BR" altLang="pt-BR" smtClean="0"/>
              <a:pPr>
                <a:defRPr/>
              </a:pPr>
              <a:t>74</a:t>
            </a:fld>
            <a:endParaRPr lang="pt-BR" altLang="pt-BR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3">
            <a:extLst>
              <a:ext uri="{FF2B5EF4-FFF2-40B4-BE49-F238E27FC236}">
                <a16:creationId xmlns:a16="http://schemas.microsoft.com/office/drawing/2014/main" xmlns="" id="{738363C3-0E99-4112-A84D-E955282EB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73200"/>
            <a:ext cx="7848600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CaixaDeTexto 3">
            <a:extLst>
              <a:ext uri="{FF2B5EF4-FFF2-40B4-BE49-F238E27FC236}">
                <a16:creationId xmlns:a16="http://schemas.microsoft.com/office/drawing/2014/main" xmlns="" id="{C71E9604-65AB-43FE-928A-83225414FC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116632"/>
            <a:ext cx="38877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3600" b="1" dirty="0">
                <a:latin typeface="Agency FB" panose="020B0503020202020204" pitchFamily="34" charset="0"/>
              </a:rPr>
              <a:t>O contexto do mercado de rádio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xmlns="" id="{3B033362-CC0F-411A-95EB-A1CC78162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CAAA2698-FB2A-4021-B61C-F3FEF408A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BAEE-5405-463A-AE6A-9C68977535B8}" type="slidenum">
              <a:rPr lang="pt-BR" altLang="pt-BR" smtClean="0"/>
              <a:pPr>
                <a:defRPr/>
              </a:pPr>
              <a:t>75</a:t>
            </a:fld>
            <a:endParaRPr lang="pt-BR" altLang="pt-BR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3">
            <a:extLst>
              <a:ext uri="{FF2B5EF4-FFF2-40B4-BE49-F238E27FC236}">
                <a16:creationId xmlns:a16="http://schemas.microsoft.com/office/drawing/2014/main" xmlns="" id="{462AFD9B-79FE-4850-A208-EA57D53AA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25538"/>
            <a:ext cx="8099425" cy="549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CaixaDeTexto 4">
            <a:extLst>
              <a:ext uri="{FF2B5EF4-FFF2-40B4-BE49-F238E27FC236}">
                <a16:creationId xmlns:a16="http://schemas.microsoft.com/office/drawing/2014/main" xmlns="" id="{F43732D4-8608-4A1B-94E1-CD8F49B4E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38877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3600" b="1" dirty="0">
                <a:latin typeface="Agency FB" panose="020B0503020202020204" pitchFamily="34" charset="0"/>
              </a:rPr>
              <a:t>O contexto do mercado de rádio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xmlns="" id="{D4B14F83-2214-46E2-B2E8-A1FD1A31D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188F3408-BDC7-4569-ADAF-4B27EDA0E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BAEE-5405-463A-AE6A-9C68977535B8}" type="slidenum">
              <a:rPr lang="pt-BR" altLang="pt-BR" smtClean="0"/>
              <a:pPr>
                <a:defRPr/>
              </a:pPr>
              <a:t>76</a:t>
            </a:fld>
            <a:endParaRPr lang="pt-BR" altLang="pt-BR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CaixaDeTexto 3">
            <a:extLst>
              <a:ext uri="{FF2B5EF4-FFF2-40B4-BE49-F238E27FC236}">
                <a16:creationId xmlns:a16="http://schemas.microsoft.com/office/drawing/2014/main" xmlns="" id="{32B45A24-1BC3-4A38-B2C6-362940A4F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268760"/>
            <a:ext cx="7056437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8800" b="1" dirty="0">
                <a:latin typeface="Agency FB" panose="020B0503020202020204" pitchFamily="34" charset="0"/>
              </a:rPr>
              <a:t>O contexto mercadológico da rádio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xmlns="" id="{BD7D020B-186E-4E4F-B628-8A3946EB8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B5C573C6-DB60-4F4B-B996-4F55A60D6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BAEE-5405-463A-AE6A-9C68977535B8}" type="slidenum">
              <a:rPr lang="pt-BR" altLang="pt-BR" smtClean="0"/>
              <a:pPr>
                <a:defRPr/>
              </a:pPr>
              <a:t>77</a:t>
            </a:fld>
            <a:endParaRPr lang="pt-BR" altLang="pt-BR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CaixaDeTexto 19">
            <a:extLst>
              <a:ext uri="{FF2B5EF4-FFF2-40B4-BE49-F238E27FC236}">
                <a16:creationId xmlns:a16="http://schemas.microsoft.com/office/drawing/2014/main" xmlns="" id="{3A443EAD-F244-475A-A7D1-68425947A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609" y="1196752"/>
            <a:ext cx="2097317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dirty="0">
                <a:latin typeface="Agency FB" panose="020B0503020202020204" pitchFamily="34" charset="0"/>
              </a:rPr>
              <a:t>A mais forte característica de Timbó é a proximidade de Blumenau, menos de 25 </a:t>
            </a:r>
            <a:r>
              <a:rPr lang="pt-BR" altLang="pt-BR" sz="2000" dirty="0" err="1">
                <a:latin typeface="Agency FB" panose="020B0503020202020204" pitchFamily="34" charset="0"/>
              </a:rPr>
              <a:t>Km’s</a:t>
            </a:r>
            <a:r>
              <a:rPr lang="pt-BR" altLang="pt-BR" sz="2000" dirty="0">
                <a:latin typeface="Agency FB" panose="020B0503020202020204" pitchFamily="34" charset="0"/>
              </a:rPr>
              <a:t> em linha reta; com dois óbices: relevo e burocracia para aumentar a potência da emissora.</a:t>
            </a:r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xmlns="" id="{94456D40-8D22-4483-9CA0-DA1F84D34C3B}"/>
              </a:ext>
            </a:extLst>
          </p:cNvPr>
          <p:cNvCxnSpPr/>
          <p:nvPr/>
        </p:nvCxnSpPr>
        <p:spPr>
          <a:xfrm>
            <a:off x="395288" y="4221163"/>
            <a:ext cx="51847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xmlns="" id="{BBFBC8BF-B730-43BF-8328-C39BCD136F8F}"/>
              </a:ext>
            </a:extLst>
          </p:cNvPr>
          <p:cNvCxnSpPr/>
          <p:nvPr/>
        </p:nvCxnSpPr>
        <p:spPr>
          <a:xfrm flipV="1">
            <a:off x="2411413" y="1196975"/>
            <a:ext cx="0" cy="30241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86" name="CaixaDeTexto 6">
            <a:extLst>
              <a:ext uri="{FF2B5EF4-FFF2-40B4-BE49-F238E27FC236}">
                <a16:creationId xmlns:a16="http://schemas.microsoft.com/office/drawing/2014/main" xmlns="" id="{7496E962-7D6F-45A5-A63E-4FFFDBFA2E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-99392"/>
            <a:ext cx="453650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000" b="1" dirty="0">
                <a:latin typeface="Agency FB" panose="020B0503020202020204" pitchFamily="34" charset="0"/>
              </a:rPr>
              <a:t>O contexto mercadológico da rádio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xmlns="" id="{539F145E-A93F-4108-9400-8B26DAEC8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F39A567C-8A31-4C11-967F-9B3968123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BAEE-5405-463A-AE6A-9C68977535B8}" type="slidenum">
              <a:rPr lang="pt-BR" altLang="pt-BR" smtClean="0"/>
              <a:pPr>
                <a:defRPr/>
              </a:pPr>
              <a:t>78</a:t>
            </a:fld>
            <a:endParaRPr lang="pt-BR" alt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6F1A7DFF-08A6-42B0-ACF5-0FE67D1B872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56459" y="1169902"/>
            <a:ext cx="3076575" cy="302418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F4B498C2-107D-4353-A95A-6978AB0EC31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57290" y="1196975"/>
            <a:ext cx="3067050" cy="5328364"/>
          </a:xfrm>
          <a:prstGeom prst="rect">
            <a:avLst/>
          </a:prstGeom>
        </p:spPr>
      </p:pic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xmlns="" id="{BA9A992A-2ACB-491C-899C-29CE99CEED1C}"/>
              </a:ext>
            </a:extLst>
          </p:cNvPr>
          <p:cNvCxnSpPr>
            <a:cxnSpLocks/>
          </p:cNvCxnSpPr>
          <p:nvPr/>
        </p:nvCxnSpPr>
        <p:spPr>
          <a:xfrm flipV="1">
            <a:off x="395536" y="6525341"/>
            <a:ext cx="8228804" cy="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xmlns="" id="{FD4CAC1E-FE04-466D-BB0B-231FBDC749DD}"/>
              </a:ext>
            </a:extLst>
          </p:cNvPr>
          <p:cNvCxnSpPr>
            <a:cxnSpLocks/>
          </p:cNvCxnSpPr>
          <p:nvPr/>
        </p:nvCxnSpPr>
        <p:spPr>
          <a:xfrm flipV="1">
            <a:off x="395536" y="1196749"/>
            <a:ext cx="8228804" cy="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xmlns="" id="{A1EA2036-908B-41D6-AE37-B71F20356CB2}"/>
              </a:ext>
            </a:extLst>
          </p:cNvPr>
          <p:cNvCxnSpPr>
            <a:cxnSpLocks/>
          </p:cNvCxnSpPr>
          <p:nvPr/>
        </p:nvCxnSpPr>
        <p:spPr>
          <a:xfrm flipV="1">
            <a:off x="5575373" y="1196752"/>
            <a:ext cx="4739" cy="53285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xmlns="" id="{D12ABBF1-51F7-48B2-8D21-EBE14CB40A95}"/>
              </a:ext>
            </a:extLst>
          </p:cNvPr>
          <p:cNvCxnSpPr>
            <a:cxnSpLocks/>
          </p:cNvCxnSpPr>
          <p:nvPr/>
        </p:nvCxnSpPr>
        <p:spPr>
          <a:xfrm flipV="1">
            <a:off x="8599709" y="1196752"/>
            <a:ext cx="4739" cy="53285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xmlns="" id="{24CEB066-3A6C-4393-85B6-1F9096E3E4EB}"/>
              </a:ext>
            </a:extLst>
          </p:cNvPr>
          <p:cNvCxnSpPr>
            <a:cxnSpLocks/>
          </p:cNvCxnSpPr>
          <p:nvPr/>
        </p:nvCxnSpPr>
        <p:spPr>
          <a:xfrm flipV="1">
            <a:off x="395536" y="1196752"/>
            <a:ext cx="4739" cy="53285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AA0EAA17-C0A2-4A0C-8C10-F2602C15CE8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3203" y="4248235"/>
            <a:ext cx="5071960" cy="2250028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CaixaDeTexto 1">
            <a:extLst>
              <a:ext uri="{FF2B5EF4-FFF2-40B4-BE49-F238E27FC236}">
                <a16:creationId xmlns:a16="http://schemas.microsoft.com/office/drawing/2014/main" xmlns="" id="{D6E451B1-F9E4-4FC2-B194-C7880208C6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1125538"/>
            <a:ext cx="8928100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2000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>
                <a:latin typeface="Agency FB" panose="020B0503020202020204" pitchFamily="34" charset="0"/>
              </a:rPr>
              <a:t>Timbó possui três estações de rádio, todas FM, duas comerciais (FM Capital e FM Educadora), e uma comunitária (ABC FM). Além dessas, também é possível sintonizar várias emissoras de Blumenau, como Atlântida FM, Antena 1, Rádio Clube de Blumenau e Rádio Nereu Ramos.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>
                <a:latin typeface="Agency FB" panose="020B0503020202020204" pitchFamily="34" charset="0"/>
              </a:rPr>
              <a:t>A emissora não faz parte do pool de rádios da </a:t>
            </a:r>
            <a:r>
              <a:rPr lang="pt-BR" altLang="pt-BR" sz="2400" dirty="0" err="1">
                <a:latin typeface="Agency FB" panose="020B0503020202020204" pitchFamily="34" charset="0"/>
              </a:rPr>
              <a:t>ACAERT</a:t>
            </a:r>
            <a:r>
              <a:rPr lang="pt-BR" altLang="pt-BR" sz="2400" dirty="0">
                <a:latin typeface="Agency FB" panose="020B0503020202020204" pitchFamily="34" charset="0"/>
              </a:rPr>
              <a:t> (148 rádios). É associada da ABERT. Está cadastrada no </a:t>
            </a:r>
            <a:r>
              <a:rPr lang="pt-BR" altLang="pt-BR" sz="2400" dirty="0" err="1">
                <a:latin typeface="Agency FB" panose="020B0503020202020204" pitchFamily="34" charset="0"/>
              </a:rPr>
              <a:t>MobiAbert</a:t>
            </a:r>
            <a:r>
              <a:rPr lang="pt-BR" altLang="pt-BR" sz="2400" dirty="0">
                <a:latin typeface="Agency FB" panose="020B0503020202020204" pitchFamily="34" charset="0"/>
              </a:rPr>
              <a:t>. Não possui app IOS e Android. Potência </a:t>
            </a:r>
            <a:r>
              <a:rPr lang="pt-BR" altLang="pt-BR" sz="2400" dirty="0" err="1">
                <a:latin typeface="Agency FB" panose="020B0503020202020204" pitchFamily="34" charset="0"/>
              </a:rPr>
              <a:t>1KW</a:t>
            </a:r>
            <a:r>
              <a:rPr lang="pt-BR" altLang="pt-BR" sz="2400" dirty="0">
                <a:latin typeface="Agency FB" panose="020B0503020202020204" pitchFamily="34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>
                <a:latin typeface="Agency FB" panose="020B0503020202020204" pitchFamily="34" charset="0"/>
              </a:rPr>
              <a:t>Na área de televisão, a cidade recebe o sinal das principais emissoras do país através das representantes blumenauenses: RBS TV Blumenau (Rede Globo), </a:t>
            </a:r>
            <a:r>
              <a:rPr lang="pt-BR" altLang="pt-BR" sz="2400" dirty="0" err="1">
                <a:latin typeface="Agency FB" panose="020B0503020202020204" pitchFamily="34" charset="0"/>
              </a:rPr>
              <a:t>RIC</a:t>
            </a:r>
            <a:r>
              <a:rPr lang="pt-BR" altLang="pt-BR" sz="2400" dirty="0">
                <a:latin typeface="Agency FB" panose="020B0503020202020204" pitchFamily="34" charset="0"/>
              </a:rPr>
              <a:t> Record Blumenau, </a:t>
            </a:r>
            <a:r>
              <a:rPr lang="pt-BR" altLang="pt-BR" sz="2400" dirty="0" err="1">
                <a:latin typeface="Agency FB" panose="020B0503020202020204" pitchFamily="34" charset="0"/>
              </a:rPr>
              <a:t>TVBV</a:t>
            </a:r>
            <a:r>
              <a:rPr lang="pt-BR" altLang="pt-BR" sz="2400" dirty="0">
                <a:latin typeface="Agency FB" panose="020B0503020202020204" pitchFamily="34" charset="0"/>
              </a:rPr>
              <a:t> Blumenau (Band) e SBT Santa Catarina.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pt-BR" altLang="pt-BR" sz="2400" dirty="0">
                <a:latin typeface="Agency FB" panose="020B0503020202020204" pitchFamily="34" charset="0"/>
              </a:rPr>
              <a:t>Há também no município um considerável número de jornais em circulação. Além dos pertencentes ao Grupo RBS (Diário Catarinense e Jornal de Santa Catarina, ambos diários), há o bissemanal Jornal do Médio Vale de Timbó e o Cruzeiro do Vale de Gaspar. Com sede em Timbó existem vários blogs e tabloides mensais e quinzenais.</a:t>
            </a:r>
            <a:endParaRPr lang="pt-BR" altLang="pt-BR" sz="2000" dirty="0">
              <a:latin typeface="Agency FB" panose="020B0503020202020204" pitchFamily="34" charset="0"/>
            </a:endParaRPr>
          </a:p>
        </p:txBody>
      </p:sp>
      <p:sp>
        <p:nvSpPr>
          <p:cNvPr id="72707" name="CaixaDeTexto 4">
            <a:extLst>
              <a:ext uri="{FF2B5EF4-FFF2-40B4-BE49-F238E27FC236}">
                <a16:creationId xmlns:a16="http://schemas.microsoft.com/office/drawing/2014/main" xmlns="" id="{35778C02-6EEB-4413-B48B-F821EE5DB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816" y="-27384"/>
            <a:ext cx="460920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000" b="1" dirty="0">
                <a:latin typeface="Agency FB" panose="020B0503020202020204" pitchFamily="34" charset="0"/>
              </a:rPr>
              <a:t>O contexto mercadológico da rádio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xmlns="" id="{0B7A703E-24F7-4904-8E39-18C0D06BA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AAD2846B-D76A-4ED6-84D8-BD8B120A4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BAEE-5405-463A-AE6A-9C68977535B8}" type="slidenum">
              <a:rPr lang="pt-BR" altLang="pt-BR" smtClean="0"/>
              <a:pPr>
                <a:defRPr/>
              </a:pPr>
              <a:t>79</a:t>
            </a:fld>
            <a:endParaRPr lang="pt-BR" altLang="pt-B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C145046-193F-4ADD-918D-1F12EC688681}"/>
              </a:ext>
            </a:extLst>
          </p:cNvPr>
          <p:cNvSpPr txBox="1">
            <a:spLocks/>
          </p:cNvSpPr>
          <p:nvPr/>
        </p:nvSpPr>
        <p:spPr bwMode="auto">
          <a:xfrm>
            <a:off x="323528" y="476672"/>
            <a:ext cx="8207375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altLang="pt-BR" sz="8800" dirty="0">
                <a:latin typeface="Agency FB" panose="020B0503020202020204" pitchFamily="34" charset="0"/>
              </a:rPr>
              <a:t>Vender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altLang="pt-BR" sz="8800" dirty="0">
                <a:latin typeface="Agency FB" panose="020B0503020202020204" pitchFamily="34" charset="0"/>
              </a:rPr>
              <a:t>Comprar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altLang="pt-BR" sz="8800" dirty="0">
                <a:latin typeface="Agency FB" panose="020B0503020202020204" pitchFamily="34" charset="0"/>
              </a:rPr>
              <a:t>Divórcio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pt-BR" altLang="pt-BR" sz="8800" dirty="0">
                <a:latin typeface="Agency FB" panose="020B0503020202020204" pitchFamily="34" charset="0"/>
              </a:rPr>
              <a:t>Inventário</a:t>
            </a:r>
          </a:p>
        </p:txBody>
      </p:sp>
      <p:pic>
        <p:nvPicPr>
          <p:cNvPr id="6" name="Gráfico 5" descr="Família com menina">
            <a:extLst>
              <a:ext uri="{FF2B5EF4-FFF2-40B4-BE49-F238E27FC236}">
                <a16:creationId xmlns:a16="http://schemas.microsoft.com/office/drawing/2014/main" xmlns="" id="{2C981F07-1B33-49F2-8EA0-65DC46C79E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716231" y="4080297"/>
            <a:ext cx="914400" cy="914400"/>
          </a:xfrm>
          <a:prstGeom prst="rect">
            <a:avLst/>
          </a:prstGeom>
        </p:spPr>
      </p:pic>
      <p:pic>
        <p:nvPicPr>
          <p:cNvPr id="8" name="Gráfico 7" descr="Pessoa com Bengala">
            <a:extLst>
              <a:ext uri="{FF2B5EF4-FFF2-40B4-BE49-F238E27FC236}">
                <a16:creationId xmlns:a16="http://schemas.microsoft.com/office/drawing/2014/main" xmlns="" id="{B8062934-15BC-4C1A-9250-C0A45F9279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173431" y="5637089"/>
            <a:ext cx="914400" cy="914400"/>
          </a:xfrm>
          <a:prstGeom prst="rect">
            <a:avLst/>
          </a:prstGeom>
        </p:spPr>
      </p:pic>
      <p:pic>
        <p:nvPicPr>
          <p:cNvPr id="10" name="Gráfico 9" descr="Usuário">
            <a:extLst>
              <a:ext uri="{FF2B5EF4-FFF2-40B4-BE49-F238E27FC236}">
                <a16:creationId xmlns:a16="http://schemas.microsoft.com/office/drawing/2014/main" xmlns="" id="{E693D5D9-1B4C-41BB-96B9-2789139361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860247" y="2469356"/>
            <a:ext cx="914400" cy="914400"/>
          </a:xfrm>
          <a:prstGeom prst="rect">
            <a:avLst/>
          </a:prstGeom>
        </p:spPr>
      </p:pic>
      <p:pic>
        <p:nvPicPr>
          <p:cNvPr id="12" name="Gráfico 11" descr="Aperto de mão">
            <a:extLst>
              <a:ext uri="{FF2B5EF4-FFF2-40B4-BE49-F238E27FC236}">
                <a16:creationId xmlns:a16="http://schemas.microsoft.com/office/drawing/2014/main" xmlns="" id="{B83700B9-122D-4E9C-91E4-F3FD69083BB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716231" y="858415"/>
            <a:ext cx="914400" cy="914400"/>
          </a:xfrm>
          <a:prstGeom prst="rect">
            <a:avLst/>
          </a:prstGeom>
        </p:spPr>
      </p:pic>
      <p:sp>
        <p:nvSpPr>
          <p:cNvPr id="16" name="Espaço Reservado para Conteúdo 2">
            <a:extLst>
              <a:ext uri="{FF2B5EF4-FFF2-40B4-BE49-F238E27FC236}">
                <a16:creationId xmlns:a16="http://schemas.microsoft.com/office/drawing/2014/main" xmlns="" id="{2E4C546E-41BB-4629-8ADE-EDC16CF88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6136" y="1071215"/>
            <a:ext cx="3732535" cy="45180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pt-BR" altLang="pt-BR" sz="8800" dirty="0">
                <a:latin typeface="Agency FB" panose="020B0503020202020204" pitchFamily="34" charset="0"/>
              </a:rPr>
              <a:t>Também pode ser para fins de ...</a:t>
            </a:r>
          </a:p>
        </p:txBody>
      </p:sp>
      <p:sp>
        <p:nvSpPr>
          <p:cNvPr id="17" name="Chave Direita 16">
            <a:extLst>
              <a:ext uri="{FF2B5EF4-FFF2-40B4-BE49-F238E27FC236}">
                <a16:creationId xmlns:a16="http://schemas.microsoft.com/office/drawing/2014/main" xmlns="" id="{86E467F2-EDAD-4D73-ACA1-A84134B94E01}"/>
              </a:ext>
            </a:extLst>
          </p:cNvPr>
          <p:cNvSpPr/>
          <p:nvPr/>
        </p:nvSpPr>
        <p:spPr>
          <a:xfrm>
            <a:off x="5004048" y="855191"/>
            <a:ext cx="720080" cy="5814169"/>
          </a:xfrm>
          <a:prstGeom prst="rightBrac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BE1F9694-3C0D-42CB-A978-CDBB2FD6C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BAEE-5405-463A-AE6A-9C68977535B8}" type="slidenum">
              <a:rPr lang="pt-BR" altLang="pt-BR" smtClean="0"/>
              <a:pPr>
                <a:defRPr/>
              </a:pPr>
              <a:t>8</a:t>
            </a:fld>
            <a:endParaRPr lang="pt-BR" altLang="pt-BR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CaixaDeTexto 4">
            <a:extLst>
              <a:ext uri="{FF2B5EF4-FFF2-40B4-BE49-F238E27FC236}">
                <a16:creationId xmlns:a16="http://schemas.microsoft.com/office/drawing/2014/main" xmlns="" id="{B045B759-D14B-4531-8D92-625D2BA203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1966188"/>
            <a:ext cx="63373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9600" b="1" dirty="0">
                <a:latin typeface="Agency FB" panose="020B0503020202020204" pitchFamily="34" charset="0"/>
              </a:rPr>
              <a:t>O cálculo do valor da rádio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xmlns="" id="{07887601-37DD-4805-A39F-5ED433F12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78FD8D03-9619-4D25-9272-B580ED297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BAEE-5405-463A-AE6A-9C68977535B8}" type="slidenum">
              <a:rPr lang="pt-BR" altLang="pt-BR" smtClean="0"/>
              <a:pPr>
                <a:defRPr/>
              </a:pPr>
              <a:t>80</a:t>
            </a:fld>
            <a:endParaRPr lang="pt-BR" altLang="pt-BR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9DDEAFBE-C5F3-4E52-B972-AEBC56FE4D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22755271"/>
              </p:ext>
            </p:extLst>
          </p:nvPr>
        </p:nvGraphicFramePr>
        <p:xfrm>
          <a:off x="179388" y="2647950"/>
          <a:ext cx="8797925" cy="3731265"/>
        </p:xfrm>
        <a:graphic>
          <a:graphicData uri="http://schemas.openxmlformats.org/drawingml/2006/table">
            <a:tbl>
              <a:tblPr/>
              <a:tblGrid>
                <a:gridCol w="21706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41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334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1945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273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4287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929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Ativo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Passivo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Ativo Circulante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640.935,21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526.330,47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Passivo Circulante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68.967,03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62.812,53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292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Caixa e disponibilidades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120.780,94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335.454,59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Fornecedores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7.276,50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292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Contas a Receber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520.154,27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190.875,88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Salários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49.086,23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39.119,02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pPr algn="l" fontAlgn="b"/>
                      <a:endParaRPr lang="pt-BR" sz="1800" b="1" i="0" u="none" strike="noStrike" dirty="0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Impostos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3.392,21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242,30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292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Investimentos diversos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12.790,10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12.790,10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Outros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16.488,59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16.174,70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292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Ativo Permanente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472.898,45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573.071,58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292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Ativo Fixo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649.933,58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753.181,04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Patrimônio Líquido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1.057.656,73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1.049.379,63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292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Depreciação Acumulada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177.035,13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180.109,46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Capital Social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258.720,00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258.720,00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29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Lucros Acumulados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798.936,73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790.659,63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29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292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kern="1200" dirty="0">
                          <a:solidFill>
                            <a:srgbClr val="000000"/>
                          </a:solidFill>
                          <a:latin typeface="Agency FB" pitchFamily="34" charset="0"/>
                          <a:ea typeface="+mn-ea"/>
                          <a:cs typeface="+mn-cs"/>
                        </a:rPr>
                        <a:t>Total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1.126.623,77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1.112.192,15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Total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1.126.623,77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1.112.192,15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74854" name="CaixaDeTexto 3">
            <a:extLst>
              <a:ext uri="{FF2B5EF4-FFF2-40B4-BE49-F238E27FC236}">
                <a16:creationId xmlns:a16="http://schemas.microsoft.com/office/drawing/2014/main" xmlns="" id="{7EFC0840-8F4E-4CAA-B0F0-8383908D5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0088" y="2071688"/>
            <a:ext cx="59039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800">
                <a:latin typeface="Agency FB" panose="020B0503020202020204" pitchFamily="34" charset="0"/>
              </a:rPr>
              <a:t>Balanço Patrimonial</a:t>
            </a:r>
          </a:p>
        </p:txBody>
      </p:sp>
      <p:sp>
        <p:nvSpPr>
          <p:cNvPr id="74855" name="CaixaDeTexto 5">
            <a:extLst>
              <a:ext uri="{FF2B5EF4-FFF2-40B4-BE49-F238E27FC236}">
                <a16:creationId xmlns:a16="http://schemas.microsoft.com/office/drawing/2014/main" xmlns="" id="{D1012E1B-6658-47BC-A250-05225BF5E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116632"/>
            <a:ext cx="38877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3600" b="1" dirty="0">
                <a:latin typeface="Agency FB" panose="020B0503020202020204" pitchFamily="34" charset="0"/>
              </a:rPr>
              <a:t>O cálculo do valor da rádio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CBB51647-A91A-4440-B719-CB9C96C7B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66FA3360-0C75-4E86-86FA-595EF8B78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BAEE-5405-463A-AE6A-9C68977535B8}" type="slidenum">
              <a:rPr lang="pt-BR" altLang="pt-BR" smtClean="0"/>
              <a:pPr>
                <a:defRPr/>
              </a:pPr>
              <a:t>81</a:t>
            </a:fld>
            <a:endParaRPr lang="pt-BR" altLang="pt-BR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EC0D9B92-7D8A-4C64-AD03-360144D124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75588964"/>
              </p:ext>
            </p:extLst>
          </p:nvPr>
        </p:nvGraphicFramePr>
        <p:xfrm>
          <a:off x="468313" y="1628775"/>
          <a:ext cx="8208962" cy="4935085"/>
        </p:xfrm>
        <a:graphic>
          <a:graphicData uri="http://schemas.openxmlformats.org/drawingml/2006/table">
            <a:tbl>
              <a:tblPr/>
              <a:tblGrid>
                <a:gridCol w="43273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408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4082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164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Demonstração de Resultados do Exercício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62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Itens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31/12/2015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31/12/2016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623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Receita Bruta com Vendas e Serviços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834.008,08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737.853,64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623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Impostos sobre Vendas e Serviços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-52.539,75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-17.310,28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623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Receita Operacional Líquida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781.468,33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720.543,36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623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Custo das Mercadorias Vendidas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-319.489,29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-180.035,01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623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Resultado Operacional Bruto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461.979,04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540.508,35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623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Despesas Trabalhistas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-220.936,94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-253.139,50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623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Encargos Sociais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-16.671,74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-24.240,58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623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Despesas Gerais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-51.277,85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-44.549,13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623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Despesas Operacionais Tributárias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-29,31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-607,65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623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Resultado Operacional, Antes do Financeiro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173.063,20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217.971,49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623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Resultado Financeiro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121.488,10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74.338,16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623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Outras despesas/receitas Operacionais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4.011,05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623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Resultado Líquido do Exercício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R$ 298.562,35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R$ 292.309,65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86236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Margem Líquida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38%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gency FB" panose="020B0503020202020204" pitchFamily="34" charset="0"/>
                        </a:rPr>
                        <a:t>41%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75845" name="CaixaDeTexto 6">
            <a:extLst>
              <a:ext uri="{FF2B5EF4-FFF2-40B4-BE49-F238E27FC236}">
                <a16:creationId xmlns:a16="http://schemas.microsoft.com/office/drawing/2014/main" xmlns="" id="{55FA0EC1-D83E-4CEC-A00E-B5E474EBB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8640"/>
            <a:ext cx="38877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3600" b="1" dirty="0">
                <a:latin typeface="Agency FB" panose="020B0503020202020204" pitchFamily="34" charset="0"/>
              </a:rPr>
              <a:t>O cálculo do valor da rádio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xmlns="" id="{CA89708D-919B-44D7-8F40-EB956B160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314F799B-74C3-42D7-A5D7-7253195BF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BAEE-5405-463A-AE6A-9C68977535B8}" type="slidenum">
              <a:rPr lang="pt-BR" altLang="pt-BR" smtClean="0"/>
              <a:pPr>
                <a:defRPr/>
              </a:pPr>
              <a:t>82</a:t>
            </a:fld>
            <a:endParaRPr lang="pt-BR" altLang="pt-BR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FE5F6137-4635-4A75-A953-2A47408915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11261309"/>
              </p:ext>
            </p:extLst>
          </p:nvPr>
        </p:nvGraphicFramePr>
        <p:xfrm>
          <a:off x="107950" y="1267662"/>
          <a:ext cx="8923336" cy="5473706"/>
        </p:xfrm>
        <a:graphic>
          <a:graphicData uri="http://schemas.openxmlformats.org/drawingml/2006/table">
            <a:tbl>
              <a:tblPr/>
              <a:tblGrid>
                <a:gridCol w="16860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37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37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37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37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372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372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2372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2372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2372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23726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168039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Projeção da Receita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38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Quantidade de inserções dia normal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31.581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31.897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32.216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32.538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32.863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33.192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33.524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33.859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34.198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34.540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38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Preço da inserção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40,00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40,40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40,80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41,21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41,62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42,04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42,46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42,89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43,31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43,75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38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Quantidade de inserções final de semana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11.336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11.336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11.336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11.336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11.336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11.336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11.336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11.336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11.336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11.336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38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Preço da inserção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20,00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20,20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20,40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20,61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20,81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21,02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21,23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21,44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21,66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21,87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38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Receita de vendas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1.489.960,00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1.517.618,32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1.545.809,68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1.574.544,56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1.603.833,65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1.633.687,85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1.664.118,30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1.695.136,33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1.726.753,52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1.758.981,66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3869"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R$ 0,00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8039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Custo da mercadoria vendida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38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Ecad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(30.000,00)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(30.000,00)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(30.000,00)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(30.000,00)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(30.000,00)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(30.000,00)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(30.000,00)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(30.000,00)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(30.000,00)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(30.000,00)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38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Despesas de vendas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(119.196,80)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(121.409,47)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(123.664,77)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(125.963,56)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(128.306,69)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(130.695,03)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(133.129,46)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(135.610,91)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(138.140,28)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(140.718,53)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38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Comissões e participações e agências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(44.698,80)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(45.528,55)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(46.374,29)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(47.236,34)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(48.115,01)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(49.010,64)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(49.923,55)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(50.854,09)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(51.802,61)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(52.769,45)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38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Outros custos variáveis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(81.947,80)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(83.469,01)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(85.019,53)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(86.599,95)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(88.210,85)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(89.852,83)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(91.526,51)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(93.232,50)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(94.971,44)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(96.743,99)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38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Custo Variável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(275.843,40)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(280.407,02)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(285.058,60)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(289.799,85)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(294.632,55)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(299.558,50)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(304.579,52)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(309.697,49)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(314.914,33)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(320.231,97)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38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Pessoal e encargos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(446.988,00)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(455.285,50)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(463.742,90)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(472.363,37)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(481.150,09)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(490.106,36)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(499.235,49)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(508.540,90)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(518.026,06)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(527.694,50)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438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Alugueis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(52.705,88)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(60.717,18)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(61.627,93)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(62.244,21)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(62.991,14)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(63.810,03)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(64.448,13)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(65.157,06)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(66.460,20)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(67.390,64)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438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Utilidades e serviços (energia, telefonia, água)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(74.498,00)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(75.880,92)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(77.290,48)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(78.727,23)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(80.191,68)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(81.684,39)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(83.205,91)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(84.756,82)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(86.337,68)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(87.949,08)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438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Custo Fixo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(574.191,88)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(591.883,59)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(602.661,32)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(613.334,81)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(624.332,92)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(635.600,78)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(646.889,53)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(658.454,77)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(670.823,93)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(683.034,22)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438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Custo do serviço prestado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(850.035,28)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(872.290,61)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(887.719,92)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(903.134,66)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(918.965,47)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(935.159,27)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(951.469,05)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(968.152,27)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(985.738,26)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(1.003.266,20)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68039"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R$ 0,00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R$ 0,00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R$ 0,00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R$ 0,00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R$ 0,00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R$ 0,00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R$ 0,00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R$ 0,00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R$ 0,00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R$ 0,00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68039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Despesas Financeiras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438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Empréstimos bancários de curto prazo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438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Empréstimos bancários de longo prazo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43869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Total da dívida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68039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Taxa média de juro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17,0%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17,0%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17,0%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17,0%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17,0%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17,0%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17,0%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17,0%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17,0%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17,0%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</a:tbl>
          </a:graphicData>
        </a:graphic>
      </p:graphicFrame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39F70D3D-2820-493A-AE4F-E77B24E0B691}"/>
              </a:ext>
            </a:extLst>
          </p:cNvPr>
          <p:cNvSpPr/>
          <p:nvPr/>
        </p:nvSpPr>
        <p:spPr>
          <a:xfrm rot="20436885">
            <a:off x="2719103" y="2142393"/>
            <a:ext cx="3960440" cy="25283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dirty="0"/>
              <a:t>PROJETE A RECEITA E A DESPESA,  MAIS DETALHADO POSSÍVEL. FAÇA ISSO ANUALIZADO</a:t>
            </a:r>
          </a:p>
        </p:txBody>
      </p:sp>
      <p:sp>
        <p:nvSpPr>
          <p:cNvPr id="5" name="CaixaDeTexto 3">
            <a:extLst>
              <a:ext uri="{FF2B5EF4-FFF2-40B4-BE49-F238E27FC236}">
                <a16:creationId xmlns:a16="http://schemas.microsoft.com/office/drawing/2014/main" xmlns="" id="{9624D8B8-D5BA-423D-9273-16FDD053C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-126687"/>
            <a:ext cx="386782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000" b="1" dirty="0">
                <a:latin typeface="Agency FB" panose="020B0503020202020204" pitchFamily="34" charset="0"/>
              </a:rPr>
              <a:t>O cálculo do valor da rádio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659EF3B2-4101-4892-AD1E-B6B1F06A6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6F36D64-6911-48AB-A14D-5942A5747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BAEE-5405-463A-AE6A-9C68977535B8}" type="slidenum">
              <a:rPr lang="pt-BR" altLang="pt-BR" smtClean="0"/>
              <a:pPr>
                <a:defRPr/>
              </a:pPr>
              <a:t>83</a:t>
            </a:fld>
            <a:endParaRPr lang="pt-BR" altLang="pt-BR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F6F7B092-EE27-48F1-B2CC-395C8BF4CB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12644075"/>
              </p:ext>
            </p:extLst>
          </p:nvPr>
        </p:nvGraphicFramePr>
        <p:xfrm>
          <a:off x="71438" y="1187831"/>
          <a:ext cx="9036048" cy="5769561"/>
        </p:xfrm>
        <a:graphic>
          <a:graphicData uri="http://schemas.openxmlformats.org/drawingml/2006/table">
            <a:tbl>
              <a:tblPr/>
              <a:tblGrid>
                <a:gridCol w="17997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1221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Conta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2015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2019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38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Receita Operacional Bruta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1.489.960,00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1.517.618,32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1.545.809,68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1.574.544,56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1.603.833,65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1.633.687,85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1.664.118,30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1.695.136,33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1.726.753,52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1.758.981,66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38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(-) Impostos sobre vendas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(44.698,80)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(45.528,55)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(46.374,29)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(47.236,34)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(48.115,01)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(49.010,64)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(49.923,55)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(50.854,09)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(51.802,61)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(52.769,45)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3811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Receita Líquida Operacional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1.445.261,20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1.472.089,77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1.499.435,39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1.527.308,22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1.555.718,64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1.584.677,22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1.614.194,75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1.644.282,24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1.674.950,91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1.706.212,21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38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(-) Custo da Mercadoria Vendida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(850.035,28)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(872.290,61)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(887.719,92)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(903.134,66)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(918.965,47)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(935.159,27)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(951.469,05)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(968.152,27)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(985.738,26)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(1.003.266,20)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38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(=) Lucro Bruto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595.225,92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599.799,16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611.715,47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624.173,56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636.753,16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649.517,94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662.725,70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676.129,97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689.212,65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702.946,01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38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( - ) Despesas Operacionais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(79.489,37)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(80.964,94)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(82.468,95)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(84.001,95)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(85.564,53)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(87.157,25)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(88.780,71)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(90.435,52)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(92.122,30)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(93.841,67)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38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( - ) Depreciação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(87.335,46)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(87.335,46)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(87.335,46)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(87.335,46)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(87.335,46)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(87.335,46)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(87.335,46)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(87.335,46)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(87.335,46)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(87.335,46)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38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( - ) Despesas Financeiras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(35.000,00)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(35.350,00)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(35.703,50)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(36.060,54)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(36.421,14)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(36.785,35)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(37.153,21)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(37.524,74)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(37.899,98)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(38.278,98)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38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(=) Lucro Antes do Imposto de Renda e da Contribuição Social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393.401,09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396.148,76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416.775,61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427.432,04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438.239,88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449.456,32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460.834,25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471.854,90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483.489,89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483.489,89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38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(-) Imposto de Renda e Contribuição Social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(140.000,00)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(134.690,58)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(141.703,71)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(145.326,89)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(149.001,56)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(152.815,15)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(156.683,64)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(160.430,67)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(164.386,56)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(164.386,56)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38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(=) Lucro Líquido do Exercício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253.401,09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261.458,18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275.071,90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282.105,14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289.238,32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296.641,17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304.150,60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311.424,24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319.103,33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319.103,33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221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Margem Líquida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17,53%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17,76%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18,35%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18,47%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18,59%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18,72%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18,84%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18,94%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19,05%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18,70%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21931"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4386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Receita Operacional Bruta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1.489.960,00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1.517.618,32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1.545.809,68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1.574.544,56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1.603.833,65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1.633.687,85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1.664.118,30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1.695.136,33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1.726.753,52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1.758.981,66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4386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(-) Impostos sobre vendas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(44.698,80)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(45.528,55)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(46.374,29)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(47.236,34)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(48.115,01)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(49.010,64)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(49.923,55)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(50.854,09)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(51.802,61)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(52.769,45)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4381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(=) Receita Operacional Líquida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1.445.261,20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1.472.089,77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1.499.435,39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1.527.308,22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1.555.718,64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1.584.677,22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1.614.194,75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1.644.282,24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1.674.950,91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1.706.212,21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438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(-) Custo da Mercadoria Vendida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(850.035,28)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(872.290,61)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(887.719,92)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(903.134,66)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(918.965,47)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(935.159,27)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(951.469,05)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(968.152,27)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(985.738,26)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(1.003.266,20)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438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(=) Lucro Bruto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595.225,92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599.799,16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611.715,47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624.173,56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636.753,16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649.517,94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662.725,70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676.129,97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689.212,65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702.946,01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4386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( - ) Despesas Operacionais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(79.489,37)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(80.964,94)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(82.468,95)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(84.001,95)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(85.564,53)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(87.157,25)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(88.780,71)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(90.435,52)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(92.122,30)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(93.841,67)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4386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( - ) Depreciação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(87.335,46)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(87.335,46)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(87.335,46)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(87.335,46)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(87.335,46)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(87.335,46)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(87.335,46)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(87.335,46)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(87.335,46)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(87.335,46)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66980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(=) EBIT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428.401,09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431.498,76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441.911,06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452.836,14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463.853,18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475.025,23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486.609,52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498.358,99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509.754,89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521.768,88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4386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(+) Despesas Financeiras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35.000,00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35.350,00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35.703,50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36.060,54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36.421,14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36.785,35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37.153,21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37.524,74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37.899,98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38.278,98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43862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(+) Depreciação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87.335,46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87.335,46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87.335,46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87.335,46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87.335,46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87.335,46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87.335,46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87.335,46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87.335,46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87.335,46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0540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(=) EBITDA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550.736,55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554.184,22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564.950,02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576.232,14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587.609,78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599.146,05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611.098,19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623.219,19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634.990,34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5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647.383,33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22138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EBITDA </a:t>
                      </a:r>
                      <a:r>
                        <a:rPr lang="pt-BR" sz="800" b="0" i="0" u="none" strike="noStrike" dirty="0" err="1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MARGIN</a:t>
                      </a:r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38,1%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37,6%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37,7%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37,7%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37,8%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37,8%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37,9%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37,9%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37,9%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37,9%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22138"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</a:tbl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F041FCFC-CD1A-4CD5-A44D-3D877DCC4856}"/>
              </a:ext>
            </a:extLst>
          </p:cNvPr>
          <p:cNvSpPr/>
          <p:nvPr/>
        </p:nvSpPr>
        <p:spPr>
          <a:xfrm rot="20436885">
            <a:off x="2429063" y="2124461"/>
            <a:ext cx="3960440" cy="30076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dirty="0"/>
              <a:t>PROJETE A DEMONSTRAÇÃO DE RESULTADOS DO EXERCÍCIO. NÃO DEIXE DE CALCULAR O EBITDA</a:t>
            </a:r>
          </a:p>
        </p:txBody>
      </p:sp>
      <p:sp>
        <p:nvSpPr>
          <p:cNvPr id="6" name="CaixaDeTexto 3">
            <a:extLst>
              <a:ext uri="{FF2B5EF4-FFF2-40B4-BE49-F238E27FC236}">
                <a16:creationId xmlns:a16="http://schemas.microsoft.com/office/drawing/2014/main" xmlns="" id="{B35BAA2E-E16A-4A3F-AAC1-0CE1A2480F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-99392"/>
            <a:ext cx="386782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000" b="1" dirty="0">
                <a:latin typeface="Agency FB" panose="020B0503020202020204" pitchFamily="34" charset="0"/>
              </a:rPr>
              <a:t>O cálculo do valor da rádio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29DA6650-8556-4C9B-96A7-A3D8BC218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501396DC-9A5B-486E-BC3B-4471F2826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BAEE-5405-463A-AE6A-9C68977535B8}" type="slidenum">
              <a:rPr lang="pt-BR" altLang="pt-BR" smtClean="0"/>
              <a:pPr>
                <a:defRPr/>
              </a:pPr>
              <a:t>84</a:t>
            </a:fld>
            <a:endParaRPr lang="pt-BR" altLang="pt-BR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B2BEC8CB-3BEA-420F-8153-E3395F353E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36364598"/>
              </p:ext>
            </p:extLst>
          </p:nvPr>
        </p:nvGraphicFramePr>
        <p:xfrm>
          <a:off x="107950" y="1181204"/>
          <a:ext cx="9036048" cy="5704180"/>
        </p:xfrm>
        <a:graphic>
          <a:graphicData uri="http://schemas.openxmlformats.org/drawingml/2006/table">
            <a:tbl>
              <a:tblPr/>
              <a:tblGrid>
                <a:gridCol w="17997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2438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(=) EBITDA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550.736,55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554.184,22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564.950,02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576.232,14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587.609,78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599.146,05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611.098,19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623.219,19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634.990,34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647.383,33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38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(-) Depreciação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(87.335,46)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(87.335,46)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(87.335,46)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(87.335,46)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(87.335,46)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(87.335,46)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(87.335,46)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(87.335,46)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(87.335,46)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(87.335,46)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38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(-) Despesas Financeiras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(35.000,00)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(35.350,00)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(35.703,50)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(36.060,54)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(36.421,14)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(36.785,35)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(37.153,21)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(37.524,74)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(37.899,98)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(38.278,98)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38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(=) EBIT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428.401,09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431.498,76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441.911,06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452.836,14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463.853,18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475.025,23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486.609,52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498.358,99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509.754,89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521.768,88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38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(-) Despesas Financeiras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(35.000,00)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(35.350,00)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(35.703,50)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(36.060,54)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(36.421,14)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(36.785,35)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(37.153,21)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(37.524,74)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(37.899,98)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(38.278,98)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38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(-) Imposto de Renda e Contribuição Social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(140.000,00)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(134.690,58)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(141.703,71)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(145.326,89)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(149.001,56)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(152.815,15)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(156.683,64)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(160.430,67)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(164.386,56)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(164.386,56)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38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(=) Lucro Líquido do Exercício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253.401,09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261.458,18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264.503,85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271.448,72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278.430,48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285.424,73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292.772,67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300.403,58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307.468,34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319.103,33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9857"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69857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71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Receita Operacional Bruta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1.489.960,00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1.517.618,32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1.545.809,68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1.574.544,56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1.603.833,65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1.633.687,85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1.664.118,30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1.695.136,33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1.726.753,52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1.758.981,66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38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(-) Impostos sobre vendas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(44.698,80)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(45.528,55)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(46.374,29)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(47.236,34)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(48.115,01)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(49.010,64)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(49.923,55)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(50.854,09)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(51.802,61)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(52.769,45)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38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(=) Receita Operacional Líquida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1.445.261,20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1.472.089,77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1.499.435,39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1.527.308,22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1.555.718,64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1.584.677,22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1.614.194,75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1.644.282,24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1.674.950,91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1.706.212,21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38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(-) Custo da Mercadoria Vendida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(850.035,28)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(872.290,61)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(887.719,92)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(903.134,66)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(918.965,47)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(935.159,27)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(951.469,05)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(968.152,27)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(985.738,26)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(1.003.266,20)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38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(-) Depreciação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(87.335,46)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(87.335,46)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(87.335,46)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(87.335,46)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(87.335,46)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(87.335,46)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(87.335,46)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(87.335,46)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(87.335,46)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(87.335,46)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438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(-) Despesas Operacionais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(79.489,37)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(80.964,94)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(82.468,95)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(84.001,95)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(85.564,53)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(87.157,25)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(88.780,71)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(90.435,52)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(92.122,30)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(93.841,67)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438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(-) Imposto de Renda Sobre as Operações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(140.000,00)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(134.690,58)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(141.703,71)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(145.326,89)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(149.001,56)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(152.815,15)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(156.683,64)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(160.430,67)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(164.386,56)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(164.386,56)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438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(=) Noplat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288.401,09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296.808,18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300.207,35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307.509,25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314.851,62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322.210,09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329.925,88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337.928,32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345.368,32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357.382,31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438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(+) Depreciação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87.335,46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87.335,46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87.335,46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87.335,46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87.335,46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87.335,46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87.335,46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87.335,46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87.335,46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87.335,46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438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(-) Capex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kern="1200" dirty="0">
                          <a:solidFill>
                            <a:srgbClr val="000000"/>
                          </a:solidFill>
                          <a:latin typeface="Agency FB" pitchFamily="34" charset="0"/>
                          <a:ea typeface="+mn-ea"/>
                          <a:cs typeface="+mn-cs"/>
                        </a:rPr>
                        <a:t>(75.000,00)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kern="1200" dirty="0">
                          <a:solidFill>
                            <a:srgbClr val="000000"/>
                          </a:solidFill>
                          <a:latin typeface="Agency FB" pitchFamily="34" charset="0"/>
                          <a:ea typeface="+mn-ea"/>
                          <a:cs typeface="+mn-cs"/>
                        </a:rPr>
                        <a:t>(95.776,86)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kern="1200" dirty="0">
                          <a:solidFill>
                            <a:srgbClr val="000000"/>
                          </a:solidFill>
                          <a:latin typeface="Agency FB" pitchFamily="34" charset="0"/>
                          <a:ea typeface="+mn-ea"/>
                          <a:cs typeface="+mn-cs"/>
                        </a:rPr>
                        <a:t>                   (84.610,40)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(85.456,50)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(86.481,98)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(87.606,25)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(88.482,31)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(89.455,62)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(91.244,73)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(92.522,15)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438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(-) Investimentos em Capital de Giro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kern="1200" dirty="0">
                          <a:solidFill>
                            <a:srgbClr val="000000"/>
                          </a:solidFill>
                          <a:latin typeface="Agency FB" pitchFamily="34" charset="0"/>
                          <a:ea typeface="+mn-ea"/>
                          <a:cs typeface="+mn-cs"/>
                        </a:rPr>
                        <a:t>                   (19.000,00)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kern="1200" dirty="0">
                          <a:solidFill>
                            <a:srgbClr val="000000"/>
                          </a:solidFill>
                          <a:latin typeface="Agency FB" pitchFamily="34" charset="0"/>
                          <a:ea typeface="+mn-ea"/>
                          <a:cs typeface="+mn-cs"/>
                        </a:rPr>
                        <a:t>                   (20.168,00)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kern="1200" dirty="0">
                          <a:solidFill>
                            <a:srgbClr val="000000"/>
                          </a:solidFill>
                          <a:latin typeface="Agency FB" pitchFamily="34" charset="0"/>
                          <a:ea typeface="+mn-ea"/>
                          <a:cs typeface="+mn-cs"/>
                        </a:rPr>
                        <a:t>                   (20.369,68)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(20.573,38)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(20.820,26)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(21.090,92)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(21.301,83)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(21.536,15)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(21.966,87)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(22.274,41)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438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(=) FCFF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latin typeface="Agency FB" pitchFamily="34" charset="0"/>
                          <a:ea typeface="+mn-ea"/>
                          <a:cs typeface="+mn-cs"/>
                        </a:rPr>
                        <a:t>281.736,55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latin typeface="Agency FB" pitchFamily="34" charset="0"/>
                          <a:ea typeface="+mn-ea"/>
                          <a:cs typeface="+mn-cs"/>
                        </a:rPr>
                        <a:t> 268.198,79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latin typeface="Agency FB" pitchFamily="34" charset="0"/>
                          <a:ea typeface="+mn-ea"/>
                          <a:cs typeface="+mn-cs"/>
                        </a:rPr>
                        <a:t>282.562,74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288.814,84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294.884,84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300.848,38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307.477,20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314.272,02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319.492,19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329.921,21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438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(-) Despesas Financeiras (juros)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kern="1200" dirty="0">
                          <a:solidFill>
                            <a:srgbClr val="000000"/>
                          </a:solidFill>
                          <a:latin typeface="Agency FB" pitchFamily="34" charset="0"/>
                          <a:ea typeface="+mn-ea"/>
                          <a:cs typeface="+mn-cs"/>
                        </a:rPr>
                        <a:t>                   (35.000,00)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kern="1200" dirty="0">
                          <a:solidFill>
                            <a:srgbClr val="000000"/>
                          </a:solidFill>
                          <a:latin typeface="Agency FB" pitchFamily="34" charset="0"/>
                          <a:ea typeface="+mn-ea"/>
                          <a:cs typeface="+mn-cs"/>
                        </a:rPr>
                        <a:t>                   (35.350,00)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kern="1200">
                          <a:solidFill>
                            <a:srgbClr val="000000"/>
                          </a:solidFill>
                          <a:latin typeface="Agency FB" pitchFamily="34" charset="0"/>
                          <a:ea typeface="+mn-ea"/>
                          <a:cs typeface="+mn-cs"/>
                        </a:rPr>
                        <a:t>                   (35.703,50)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(36.060,54)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(36.421,14)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(36.785,35)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(37.153,21)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(37.524,74)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(37.899,98)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(38.278,98)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438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(+) Benifício Fiscal dos Juros (34%)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kern="1200" dirty="0">
                          <a:solidFill>
                            <a:srgbClr val="000000"/>
                          </a:solidFill>
                          <a:latin typeface="Agency FB" pitchFamily="34" charset="0"/>
                          <a:ea typeface="+mn-ea"/>
                          <a:cs typeface="+mn-cs"/>
                        </a:rPr>
                        <a:t>    11.900,00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kern="1200" dirty="0">
                          <a:solidFill>
                            <a:srgbClr val="000000"/>
                          </a:solidFill>
                          <a:latin typeface="Agency FB" pitchFamily="34" charset="0"/>
                          <a:ea typeface="+mn-ea"/>
                          <a:cs typeface="+mn-cs"/>
                        </a:rPr>
                        <a:t>      12.019,00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kern="1200" dirty="0">
                          <a:solidFill>
                            <a:srgbClr val="000000"/>
                          </a:solidFill>
                          <a:latin typeface="Agency FB" pitchFamily="34" charset="0"/>
                          <a:ea typeface="+mn-ea"/>
                          <a:cs typeface="+mn-cs"/>
                        </a:rPr>
                        <a:t>12.139,19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12.260,58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12.383,19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12.507,02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12.632,09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12.758,41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12.885,99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13.014,85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43826"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(=) FCFE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kern="1200" dirty="0">
                          <a:solidFill>
                            <a:srgbClr val="000000"/>
                          </a:solidFill>
                          <a:latin typeface="Agency FB" pitchFamily="34" charset="0"/>
                          <a:ea typeface="+mn-ea"/>
                          <a:cs typeface="+mn-cs"/>
                        </a:rPr>
                        <a:t>                  258.636,55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kern="1200" dirty="0">
                          <a:solidFill>
                            <a:srgbClr val="000000"/>
                          </a:solidFill>
                          <a:latin typeface="Agency FB" pitchFamily="34" charset="0"/>
                          <a:ea typeface="+mn-ea"/>
                          <a:cs typeface="+mn-cs"/>
                        </a:rPr>
                        <a:t>                  244.867,79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kern="1200" dirty="0">
                          <a:solidFill>
                            <a:srgbClr val="000000"/>
                          </a:solidFill>
                          <a:latin typeface="Agency FB" pitchFamily="34" charset="0"/>
                          <a:ea typeface="+mn-ea"/>
                          <a:cs typeface="+mn-cs"/>
                        </a:rPr>
                        <a:t>                  258.998,43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265.014,88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270.846,89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276.570,05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282.956,09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289.505,69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294.478,20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8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304.657,08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</a:tbl>
          </a:graphicData>
        </a:graphic>
      </p:graphicFrame>
      <p:sp>
        <p:nvSpPr>
          <p:cNvPr id="4" name="Retângulo 3">
            <a:extLst>
              <a:ext uri="{FF2B5EF4-FFF2-40B4-BE49-F238E27FC236}">
                <a16:creationId xmlns:a16="http://schemas.microsoft.com/office/drawing/2014/main" xmlns="" id="{F4AC8B41-FF6E-41B5-AA66-1C510C661801}"/>
              </a:ext>
            </a:extLst>
          </p:cNvPr>
          <p:cNvSpPr/>
          <p:nvPr/>
        </p:nvSpPr>
        <p:spPr>
          <a:xfrm rot="20436885">
            <a:off x="2345422" y="2114017"/>
            <a:ext cx="3960440" cy="25530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000" dirty="0"/>
              <a:t>POR ÚLTIMO PROJETE O </a:t>
            </a:r>
            <a:r>
              <a:rPr lang="pt-BR" sz="4000" b="1" u="sng" dirty="0"/>
              <a:t>FCFF</a:t>
            </a:r>
            <a:r>
              <a:rPr lang="pt-BR" sz="4000" dirty="0"/>
              <a:t> E O </a:t>
            </a:r>
            <a:r>
              <a:rPr lang="pt-BR" sz="4000" b="1" u="sng" dirty="0"/>
              <a:t>FCFE</a:t>
            </a:r>
          </a:p>
        </p:txBody>
      </p:sp>
      <p:sp>
        <p:nvSpPr>
          <p:cNvPr id="5" name="CaixaDeTexto 3">
            <a:extLst>
              <a:ext uri="{FF2B5EF4-FFF2-40B4-BE49-F238E27FC236}">
                <a16:creationId xmlns:a16="http://schemas.microsoft.com/office/drawing/2014/main" xmlns="" id="{A727AE46-6099-4EAA-AD10-0BE665D59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-126687"/>
            <a:ext cx="386782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000" b="1" dirty="0">
                <a:latin typeface="Agency FB" panose="020B0503020202020204" pitchFamily="34" charset="0"/>
              </a:rPr>
              <a:t>O cálculo do valor da rádio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D728618B-DAF3-44EE-9FC2-D9E078564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6707E6A-0B62-43AA-95D0-12DAB80EF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BAEE-5405-463A-AE6A-9C68977535B8}" type="slidenum">
              <a:rPr lang="pt-BR" altLang="pt-BR" smtClean="0"/>
              <a:pPr>
                <a:defRPr/>
              </a:pPr>
              <a:t>85</a:t>
            </a:fld>
            <a:endParaRPr lang="pt-BR" altLang="pt-BR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8" descr="Resultado de imagem para aquarela">
            <a:extLst>
              <a:ext uri="{FF2B5EF4-FFF2-40B4-BE49-F238E27FC236}">
                <a16:creationId xmlns:a16="http://schemas.microsoft.com/office/drawing/2014/main" xmlns="" id="{1629F0F0-F824-45A7-BA6A-4D4A83C4F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1628775"/>
            <a:ext cx="7967663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8D7F2985-18E8-4D0D-A044-E1BB5DA746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16291409"/>
              </p:ext>
            </p:extLst>
          </p:nvPr>
        </p:nvGraphicFramePr>
        <p:xfrm>
          <a:off x="73025" y="1196975"/>
          <a:ext cx="9036048" cy="5567534"/>
        </p:xfrm>
        <a:graphic>
          <a:graphicData uri="http://schemas.openxmlformats.org/drawingml/2006/table">
            <a:tbl>
              <a:tblPr/>
              <a:tblGrid>
                <a:gridCol w="17997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27431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(=) Noplat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288.401,09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296.808,18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300.207,35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307.509,25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314.851,62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322.210,09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329.925,88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337.928,32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345.368,32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357.382,31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1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(+) Despesas Financeiras (juros)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35.000,00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35.350,00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35.703,50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36.060,54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36.421,14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36.785,35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37.153,21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37.524,74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37.899,98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38.278,98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31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(+) Imposto de Renda Sobre as Operações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140.000,00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134.690,58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141.703,71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145.326,89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149.001,56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152.815,15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156.683,64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160.430,67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164.386,56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164.386,56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31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(+) Depreciação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87.335,46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87.335,46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87.335,46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87.335,46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87.335,46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87.335,46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87.335,46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87.335,46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87.335,46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87.335,46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31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(=) EBITDA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550.736,55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554.184,22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564.950,02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576.232,14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587.609,78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599.146,05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611.098,19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623.219,19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634.990,34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647.383,33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57446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Demonstração do </a:t>
                      </a:r>
                      <a:r>
                        <a:rPr lang="pt-BR" sz="900" b="0" i="0" u="none" strike="noStrike" dirty="0" err="1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Ebitda</a:t>
                      </a:r>
                      <a:endParaRPr lang="pt-BR" sz="900" b="0" i="0" u="none" strike="noStrike" dirty="0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900" b="1" i="0" u="none" strike="noStrike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900" b="1" i="0" u="none" strike="noStrike" dirty="0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900" b="1" i="0" u="none" strike="noStrike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900" b="1" i="0" u="none" strike="noStrike" dirty="0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900" b="1" i="0" u="none" strike="noStrike" dirty="0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900" b="1" i="0" u="none" strike="noStrike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900" b="1" i="0" u="none" strike="noStrike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900" b="1" i="0" u="none" strike="noStrike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900" b="1" i="0" u="none" strike="noStrike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57446"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900" b="1" i="0" u="none" strike="noStrike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900" b="1" i="0" u="none" strike="noStrike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900" b="1" i="0" u="none" strike="noStrike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900" b="1" i="0" u="none" strike="noStrike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900" b="1" i="0" u="none" strike="noStrike" dirty="0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900" b="1" i="0" u="none" strike="noStrike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900" b="1" i="0" u="none" strike="noStrike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900" b="1" i="0" u="none" strike="noStrike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900" b="1" i="0" u="none" strike="noStrike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431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2.015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2.016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2.017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2.018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2.019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2.020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2.021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2.022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2.023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2.024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431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(=) EBITDA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550.736,55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554.184,22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564.950,02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576.232,14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587.609,78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599.146,05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611.098,19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623.219,19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634.990,34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647.383,33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431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(-) Imposto de Renda Sobre as Operações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(140.000,00)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(134.690,58)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(141.703,71)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(145.326,89)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(149.001,56)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(152.815,15)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(156.683,64)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(160.430,67)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(164.386,56)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(164.386,56)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431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(-) Capex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(75.000,00)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(95.776,86)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(84.610,40)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(85.456,50)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(86.481,98)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(87.606,25)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(88.482,31)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(89.455,62)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(91.244,73)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(92.522,15)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431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(-) Investimentos em Capital de Giro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(19.000,00)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(20.168,00)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(20.369,68)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(20.573,38)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(20.820,26)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(21.090,92)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(21.301,83)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(21.536,15)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(21.966,87)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(22.274,41)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431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(-) Despesas Financeiras (juros)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(35.000,00)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(35.350,00)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(35.703,50)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(36.060,54)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(36.421,14)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(36.785,35)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(37.153,21)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(37.524,74)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(37.899,98)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(38.278,98)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431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(=) FCFF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kern="1200" dirty="0">
                          <a:solidFill>
                            <a:srgbClr val="000000"/>
                          </a:solidFill>
                          <a:latin typeface="Agency FB" pitchFamily="34" charset="0"/>
                          <a:ea typeface="+mn-ea"/>
                          <a:cs typeface="+mn-cs"/>
                        </a:rPr>
                        <a:t> 281.736,55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900" b="1" i="0" u="none" strike="noStrike" kern="1200" dirty="0">
                          <a:solidFill>
                            <a:srgbClr val="000000"/>
                          </a:solidFill>
                          <a:latin typeface="Agency FB" pitchFamily="34" charset="0"/>
                          <a:ea typeface="+mn-ea"/>
                          <a:cs typeface="+mn-cs"/>
                        </a:rPr>
                        <a:t> 268.198,79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282.562,74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288.814,84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294.884,84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300.848,38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307.477,20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314.272,02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319.492,19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1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329.921,21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57446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Demonstração do FCFF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57446">
                <a:tc>
                  <a:txBody>
                    <a:bodyPr/>
                    <a:lstStyle/>
                    <a:p>
                      <a:pPr algn="l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900" b="0" i="0" u="none" strike="noStrike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pt-BR" sz="900" b="0" i="0" u="none" strike="noStrike" dirty="0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74310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EBIT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428.401,09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431.498,76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441.911,06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452.836,14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463.853,18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475.025,23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486.609,52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498.358,99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509.754,89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521.768,88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74310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(+) Depreciação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87.335,46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87.335,46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87.335,46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87.335,46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87.335,46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87.335,46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87.335,46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87.335,46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87.335,46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87.335,46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7431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(-) Imposto de Renda e Contribuição Social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(140.000,00)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(134.690,58)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(141.703,71)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(145.326,89)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(149.001,56)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(152.815,15)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(156.683,64)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(160.430,67)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(164.386,56)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(164.386,56)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7431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(-) Investimento em capital de giro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(19.000,00)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(20.168,00)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(20.369,68)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(20.573,38)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(20.820,26)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(21.090,92)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(21.301,83)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(21.536,15)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(21.966,87)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(22.274,41)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74310">
                <a:tc>
                  <a:txBody>
                    <a:bodyPr/>
                    <a:lstStyle/>
                    <a:p>
                      <a:pPr algn="l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(-) Despesas de Capital (CAPEX)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(75.000,00)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(95.776,86)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(84.610,40)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(85.456,50)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(86.481,98)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(87.606,25)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(88.482,31)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(89.455,62)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(91.244,73)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9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(92.522,15)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74310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(=) FCFF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latin typeface="Agency FB" pitchFamily="34" charset="0"/>
                          <a:ea typeface="+mn-ea"/>
                          <a:cs typeface="+mn-cs"/>
                        </a:rPr>
                        <a:t> 281.736,55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latin typeface="Agency FB" pitchFamily="34" charset="0"/>
                          <a:ea typeface="+mn-ea"/>
                          <a:cs typeface="+mn-cs"/>
                        </a:rPr>
                        <a:t>268.198,79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282.562,74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288.814,84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294.884,84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300.848,38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307.477,20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314.272,02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319.492,19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329.921,21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</a:tbl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BF78C5BC-E7B3-4815-AEDF-4475B513B36A}"/>
              </a:ext>
            </a:extLst>
          </p:cNvPr>
          <p:cNvSpPr/>
          <p:nvPr/>
        </p:nvSpPr>
        <p:spPr>
          <a:xfrm rot="20436885">
            <a:off x="2719102" y="2339851"/>
            <a:ext cx="3960440" cy="25283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DEPOIS, PARA ESNOBAR, FAÇA ALGUNS TESTES</a:t>
            </a:r>
          </a:p>
        </p:txBody>
      </p:sp>
      <p:sp>
        <p:nvSpPr>
          <p:cNvPr id="6" name="CaixaDeTexto 3">
            <a:extLst>
              <a:ext uri="{FF2B5EF4-FFF2-40B4-BE49-F238E27FC236}">
                <a16:creationId xmlns:a16="http://schemas.microsoft.com/office/drawing/2014/main" xmlns="" id="{67E50376-949D-419C-A3A2-E78389670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-27384"/>
            <a:ext cx="386782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000" b="1" dirty="0">
                <a:latin typeface="Agency FB" panose="020B0503020202020204" pitchFamily="34" charset="0"/>
              </a:rPr>
              <a:t>O cálculo do valor da rádio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3DB796CC-DBC7-45FC-BAAF-0F6B0073D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4A503ADC-2573-4FF3-8B8D-0B215BA97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BAEE-5405-463A-AE6A-9C68977535B8}" type="slidenum">
              <a:rPr lang="pt-BR" altLang="pt-BR" smtClean="0"/>
              <a:pPr>
                <a:defRPr/>
              </a:pPr>
              <a:t>86</a:t>
            </a:fld>
            <a:endParaRPr lang="pt-BR" altLang="pt-BR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8" descr="Resultado de imagem para aquarela">
            <a:extLst>
              <a:ext uri="{FF2B5EF4-FFF2-40B4-BE49-F238E27FC236}">
                <a16:creationId xmlns:a16="http://schemas.microsoft.com/office/drawing/2014/main" xmlns="" id="{ADB0EE25-C13F-44C3-AD64-2448F79C7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2060575"/>
            <a:ext cx="7967662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3A6C4D24-137D-4806-85D1-274B9E6065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55028994"/>
              </p:ext>
            </p:extLst>
          </p:nvPr>
        </p:nvGraphicFramePr>
        <p:xfrm>
          <a:off x="35496" y="1340768"/>
          <a:ext cx="9158324" cy="5383783"/>
        </p:xfrm>
        <a:graphic>
          <a:graphicData uri="http://schemas.openxmlformats.org/drawingml/2006/table">
            <a:tbl>
              <a:tblPr/>
              <a:tblGrid>
                <a:gridCol w="18723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00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51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510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51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1510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1510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1510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15109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15109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1510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4266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Lucro Líquido do Exercício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253.401,09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261.458,18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275.071,90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282.105,14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289.238,32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296.641,17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304.150,60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311.424,24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319.103,33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319.103,33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66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(+) Despesas financeiras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35.000,00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35.350,00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35.703,50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36.060,54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36.421,14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36.785,35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37.153,21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37.524,74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37.899,98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38.278,98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66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(+) Depreciação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87.335,46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87.335,46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87.335,46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87.335,46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87.335,46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87.335,46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87.335,46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87.335,46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87.335,46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87.335,46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66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(-) Despesas de Capital (CAPEX)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(75.000,00)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(95.776,86)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(84.610,40)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(85.456,50)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(86.481,98)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(87.606,25)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(88.482,31)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(89.455,62)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(91.244,73)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(92.522,15)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266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(-) Investimento em capital de giro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(19.000,00)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(20.168,00)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(20.369,68)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(20.573,38)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(20.820,26)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(21.090,92)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(21.301,83)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(21.536,15)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(21.966,87)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(22.274,41)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7061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(=) FCFF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Agency FB" pitchFamily="34" charset="0"/>
                          <a:ea typeface="+mn-ea"/>
                          <a:cs typeface="+mn-cs"/>
                        </a:rPr>
                        <a:t> 281.736,55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400" b="0" i="0" u="none" strike="noStrike" kern="1200" dirty="0">
                          <a:solidFill>
                            <a:srgbClr val="000000"/>
                          </a:solidFill>
                          <a:latin typeface="Agency FB" pitchFamily="34" charset="0"/>
                          <a:ea typeface="+mn-ea"/>
                          <a:cs typeface="+mn-cs"/>
                        </a:rPr>
                        <a:t> 268.198,79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293.130,79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299.471,26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305.692,69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312.064,82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318.855,13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325.292,67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331.127,18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329.921,21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3182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266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EBIT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428.401,09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431.498,76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441.911,06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452.836,14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463.853,18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475.025,23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486.609,52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498.358,99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509.754,89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521.768,88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66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(+) Depreciação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87.335,46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87.335,46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87.335,46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87.335,46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87.335,46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87.335,46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87.335,46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87.335,46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87.335,46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87.335,46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765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(-) Imposto de Renda/Contribuição Social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(140.000,00)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(134.690,58)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(141.703,71)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(145.326,89)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(149.001,56)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(152.815,15)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(156.683,64)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(160.430,67)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(164.386,56)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(164.386,56)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254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(-) Investimento em capital de giro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(19.000,00)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(20.168,00)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(20.369,68)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(20.573,38)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(20.820,26)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(21.090,92)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(21.301,83)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(21.536,15)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(21.966,87)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(22.274,41)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26681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(-) Despesas financeiras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(35.000,00)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(35.350,00)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(35.703,50)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(36.060,54)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(36.421,14)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(36.785,35)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(37.153,21)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(37.524,74)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(37.899,98)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(38.278,98)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266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= Cash Flows from Operations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321.736,55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328.625,65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331.469,64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338.210,80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344.945,68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351.669,28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358.806,31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366.202,89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372.836,93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384.164,38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45D7811D-B702-41A6-AF2A-8ADC49CA0F37}"/>
              </a:ext>
            </a:extLst>
          </p:cNvPr>
          <p:cNvSpPr/>
          <p:nvPr/>
        </p:nvSpPr>
        <p:spPr>
          <a:xfrm rot="20436885">
            <a:off x="289510" y="2587540"/>
            <a:ext cx="3960440" cy="25283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SEJA BEM BOÇAL, FAÇA MAIS TESTES</a:t>
            </a:r>
          </a:p>
        </p:txBody>
      </p:sp>
      <p:sp>
        <p:nvSpPr>
          <p:cNvPr id="6" name="CaixaDeTexto 3">
            <a:extLst>
              <a:ext uri="{FF2B5EF4-FFF2-40B4-BE49-F238E27FC236}">
                <a16:creationId xmlns:a16="http://schemas.microsoft.com/office/drawing/2014/main" xmlns="" id="{C6A5035B-403D-4AEF-A2AA-D9A07D9DD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-27384"/>
            <a:ext cx="386782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000" b="1" dirty="0">
                <a:latin typeface="Agency FB" panose="020B0503020202020204" pitchFamily="34" charset="0"/>
              </a:rPr>
              <a:t>O cálculo do valor da rádio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DC7F87B9-8FCE-451B-9381-A8F0D065E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78053E17-40F0-48D1-86DA-EC6C0E1FD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BAEE-5405-463A-AE6A-9C68977535B8}" type="slidenum">
              <a:rPr lang="pt-BR" altLang="pt-BR" smtClean="0"/>
              <a:pPr>
                <a:defRPr/>
              </a:pPr>
              <a:t>87</a:t>
            </a:fld>
            <a:endParaRPr lang="pt-BR" altLang="pt-BR"/>
          </a:p>
        </p:txBody>
      </p:sp>
      <p:pic>
        <p:nvPicPr>
          <p:cNvPr id="1026" name="Picture 2" descr="Image result for cachorro vaidoso">
            <a:extLst>
              <a:ext uri="{FF2B5EF4-FFF2-40B4-BE49-F238E27FC236}">
                <a16:creationId xmlns:a16="http://schemas.microsoft.com/office/drawing/2014/main" xmlns="" id="{C3E901D2-0370-496B-A164-6622DD69D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56647">
            <a:off x="4839876" y="2756998"/>
            <a:ext cx="4082971" cy="212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8" descr="Resultado de imagem para aquarela">
            <a:extLst>
              <a:ext uri="{FF2B5EF4-FFF2-40B4-BE49-F238E27FC236}">
                <a16:creationId xmlns:a16="http://schemas.microsoft.com/office/drawing/2014/main" xmlns="" id="{D7BA6E34-FD8A-4611-8BA0-A4C10114D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990027">
            <a:off x="-396875" y="1557338"/>
            <a:ext cx="9329738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FC801A43-1BA4-4A53-A362-8A42C1F96EB0}"/>
              </a:ext>
            </a:extLst>
          </p:cNvPr>
          <p:cNvGraphicFramePr>
            <a:graphicFrameLocks noGrp="1"/>
          </p:cNvGraphicFramePr>
          <p:nvPr/>
        </p:nvGraphicFramePr>
        <p:xfrm>
          <a:off x="107950" y="1268413"/>
          <a:ext cx="8964611" cy="5395914"/>
        </p:xfrm>
        <a:graphic>
          <a:graphicData uri="http://schemas.openxmlformats.org/drawingml/2006/table">
            <a:tbl>
              <a:tblPr/>
              <a:tblGrid>
                <a:gridCol w="17855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79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79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790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790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1790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1790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1790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1790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1790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1790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25918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67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Dívida de curto prazo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267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Dívida de longo prazo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67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Total da dívida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918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Juro médio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17,0%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17,0%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17,0%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17,0%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17,0%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17,0%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17,0%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17,0%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17,0%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17,0%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67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Despesa financeira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             -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267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Juro médio após os efeitos do IR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11,2%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11,21%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11,2%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11,2%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11,2%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11,2%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11,2%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11,2%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11,2%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11,2%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918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Taxa de inflação no Brasil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6,500%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267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Custo real do capital de terceiros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4,71%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9188"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400" b="0" i="0" u="none" strike="noStrike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918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267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Lucro Líquido do Exercício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253.401,09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261.458,18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275.071,90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282.105,14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289.238,32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296.641,17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304.150,60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311.424,24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319.103,33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319.103,33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267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(+) Despesas financeiras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35.000,00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35.350,00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35.703,50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36.060,54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36.421,14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36.785,35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37.153,21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37.524,74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37.899,98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  38.278,98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2675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(=) Noplat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288.401,09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296.808,18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310.775,40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318.165,68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325.659,46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333.426,52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341.303,81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348.948,97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357.003,31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                 357.382,31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918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Margem Líquida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17,5%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17,8%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18,3%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18,5%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18,6%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18,7%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18,8%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18,9%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19,1%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18,7%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xmlns="" id="{E29C5CF9-28F1-4CA4-8C55-6B10E5553852}"/>
              </a:ext>
            </a:extLst>
          </p:cNvPr>
          <p:cNvSpPr/>
          <p:nvPr/>
        </p:nvSpPr>
        <p:spPr>
          <a:xfrm rot="20436885">
            <a:off x="2349526" y="2138046"/>
            <a:ext cx="3960440" cy="25283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E MAIS TESTES</a:t>
            </a:r>
          </a:p>
        </p:txBody>
      </p:sp>
      <p:sp>
        <p:nvSpPr>
          <p:cNvPr id="6" name="CaixaDeTexto 3">
            <a:extLst>
              <a:ext uri="{FF2B5EF4-FFF2-40B4-BE49-F238E27FC236}">
                <a16:creationId xmlns:a16="http://schemas.microsoft.com/office/drawing/2014/main" xmlns="" id="{DEDFFE89-887E-4B53-A6C7-30D5015FC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-27384"/>
            <a:ext cx="386782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000" b="1" dirty="0">
                <a:latin typeface="Agency FB" panose="020B0503020202020204" pitchFamily="34" charset="0"/>
              </a:rPr>
              <a:t>O cálculo do valor da rádio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CE68E86E-B924-4466-AF9D-23D790CA1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8367A5C4-0313-4F14-872D-74766A3F4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BAEE-5405-463A-AE6A-9C68977535B8}" type="slidenum">
              <a:rPr lang="pt-BR" altLang="pt-BR" smtClean="0"/>
              <a:pPr>
                <a:defRPr/>
              </a:pPr>
              <a:t>88</a:t>
            </a:fld>
            <a:endParaRPr lang="pt-BR" altLang="pt-BR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E931C817-1070-4760-825E-9E5995BA2B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07455297"/>
              </p:ext>
            </p:extLst>
          </p:nvPr>
        </p:nvGraphicFramePr>
        <p:xfrm>
          <a:off x="101599" y="1339273"/>
          <a:ext cx="9007475" cy="5310265"/>
        </p:xfrm>
        <a:graphic>
          <a:graphicData uri="http://schemas.openxmlformats.org/drawingml/2006/table">
            <a:tbl>
              <a:tblPr/>
              <a:tblGrid>
                <a:gridCol w="17940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902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36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13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133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133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133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2133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21338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2133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21338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244339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Ano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Período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473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Período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3254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(=) FCFF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latin typeface="Agency FB" pitchFamily="34" charset="0"/>
                          <a:ea typeface="+mn-ea"/>
                          <a:cs typeface="+mn-cs"/>
                        </a:rPr>
                        <a:t>268.198,79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282.562,74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288.814,84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294.884,84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300.848,38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307.477,20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314.272,02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319.492,19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329.921,21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416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Valor presente do FCFF de 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latin typeface="Agency FB" pitchFamily="34" charset="0"/>
                          <a:ea typeface="+mn-ea"/>
                          <a:cs typeface="+mn-cs"/>
                        </a:rPr>
                        <a:t>268.198,79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752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Valor presente do FCFF de 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246.243,32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541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Valor presente do FCFF de 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219.340,40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541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Valor presente do FCFF de 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195.164,65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541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Valor presente do FCFF de 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173.518,57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541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Valor presente do FCFF de 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154.547,07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541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Valor presente do FCFF de 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137.658,53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541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Valor presente do FCFF de 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121.957,14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541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Valor presente do FCFF de 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109.750,58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541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 err="1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VPL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do Fluxo de Caixa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latin typeface="Agency FB" pitchFamily="34" charset="0"/>
                          <a:ea typeface="+mn-ea"/>
                          <a:cs typeface="+mn-cs"/>
                        </a:rPr>
                        <a:t>1.626.379,06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473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3254">
                <a:tc>
                  <a:txBody>
                    <a:bodyPr/>
                    <a:lstStyle/>
                    <a:p>
                      <a:pPr algn="l" fontAlgn="b"/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66509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Valor do resíduo no ano 7 (perpetuidade)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2.792.016,77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0541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 err="1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VPL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do </a:t>
                      </a:r>
                      <a:r>
                        <a:rPr lang="pt-BR" sz="1200" b="1" i="0" u="none" strike="noStrike" dirty="0" err="1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residuo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(perpetuidade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latin typeface="Agency FB" pitchFamily="34" charset="0"/>
                          <a:ea typeface="+mn-ea"/>
                          <a:cs typeface="+mn-cs"/>
                        </a:rPr>
                        <a:t>1.065.773,75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0541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 err="1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VPL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do fluxo de caixa e do resíduo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2.692.152,81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1379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WACC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14,75%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1379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Taxa de crescimento do FCFF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-4,06%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  <p:cxnSp>
        <p:nvCxnSpPr>
          <p:cNvPr id="4" name="Conector reto 3">
            <a:extLst>
              <a:ext uri="{FF2B5EF4-FFF2-40B4-BE49-F238E27FC236}">
                <a16:creationId xmlns:a16="http://schemas.microsoft.com/office/drawing/2014/main" xmlns="" id="{19E938C0-354E-4ADB-B110-513DE9A60130}"/>
              </a:ext>
            </a:extLst>
          </p:cNvPr>
          <p:cNvCxnSpPr>
            <a:cxnSpLocks/>
          </p:cNvCxnSpPr>
          <p:nvPr/>
        </p:nvCxnSpPr>
        <p:spPr>
          <a:xfrm>
            <a:off x="8748464" y="1998190"/>
            <a:ext cx="0" cy="351904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xmlns="" id="{93933B07-17DB-4A7B-BC71-EAFE265FA1F4}"/>
              </a:ext>
            </a:extLst>
          </p:cNvPr>
          <p:cNvCxnSpPr>
            <a:cxnSpLocks/>
          </p:cNvCxnSpPr>
          <p:nvPr/>
        </p:nvCxnSpPr>
        <p:spPr>
          <a:xfrm flipH="1">
            <a:off x="8010133" y="1998190"/>
            <a:ext cx="18251" cy="216099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xmlns="" id="{3322AB58-ACEB-4733-AB2A-15F70FAA64EB}"/>
              </a:ext>
            </a:extLst>
          </p:cNvPr>
          <p:cNvCxnSpPr>
            <a:cxnSpLocks/>
          </p:cNvCxnSpPr>
          <p:nvPr/>
        </p:nvCxnSpPr>
        <p:spPr>
          <a:xfrm>
            <a:off x="7308304" y="1998190"/>
            <a:ext cx="0" cy="186285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xmlns="" id="{F4E3FA79-B527-46D6-848B-8CB930B1C7AD}"/>
              </a:ext>
            </a:extLst>
          </p:cNvPr>
          <p:cNvCxnSpPr>
            <a:cxnSpLocks/>
          </p:cNvCxnSpPr>
          <p:nvPr/>
        </p:nvCxnSpPr>
        <p:spPr>
          <a:xfrm>
            <a:off x="6588224" y="1998190"/>
            <a:ext cx="0" cy="150281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xmlns="" id="{AF3BBA64-A5A1-4490-9C29-0AA4E99578E7}"/>
              </a:ext>
            </a:extLst>
          </p:cNvPr>
          <p:cNvCxnSpPr>
            <a:cxnSpLocks/>
          </p:cNvCxnSpPr>
          <p:nvPr/>
        </p:nvCxnSpPr>
        <p:spPr>
          <a:xfrm>
            <a:off x="5799233" y="1997224"/>
            <a:ext cx="4300" cy="129711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xmlns="" id="{BF5AFBCE-BCA8-4BB1-8047-30A5F945B088}"/>
              </a:ext>
            </a:extLst>
          </p:cNvPr>
          <p:cNvCxnSpPr>
            <a:cxnSpLocks/>
          </p:cNvCxnSpPr>
          <p:nvPr/>
        </p:nvCxnSpPr>
        <p:spPr>
          <a:xfrm flipH="1">
            <a:off x="5075672" y="1998190"/>
            <a:ext cx="384" cy="93142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xmlns="" id="{5AB1B092-4CEB-44C4-A3F9-C13FD969AB91}"/>
              </a:ext>
            </a:extLst>
          </p:cNvPr>
          <p:cNvCxnSpPr>
            <a:cxnSpLocks/>
          </p:cNvCxnSpPr>
          <p:nvPr/>
        </p:nvCxnSpPr>
        <p:spPr>
          <a:xfrm>
            <a:off x="4355976" y="1998190"/>
            <a:ext cx="0" cy="57682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xmlns="" id="{6FE8D9B1-B3AB-4DFF-8027-BF9D7E3C7053}"/>
              </a:ext>
            </a:extLst>
          </p:cNvPr>
          <p:cNvCxnSpPr>
            <a:cxnSpLocks/>
          </p:cNvCxnSpPr>
          <p:nvPr/>
        </p:nvCxnSpPr>
        <p:spPr>
          <a:xfrm>
            <a:off x="3779912" y="1988840"/>
            <a:ext cx="0" cy="36004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de Seta Reta 25">
            <a:extLst>
              <a:ext uri="{FF2B5EF4-FFF2-40B4-BE49-F238E27FC236}">
                <a16:creationId xmlns:a16="http://schemas.microsoft.com/office/drawing/2014/main" xmlns="" id="{0BAED4D2-27B7-4A17-B8C2-6536E1AE2BC8}"/>
              </a:ext>
            </a:extLst>
          </p:cNvPr>
          <p:cNvCxnSpPr>
            <a:cxnSpLocks/>
          </p:cNvCxnSpPr>
          <p:nvPr/>
        </p:nvCxnSpPr>
        <p:spPr>
          <a:xfrm flipH="1">
            <a:off x="3347864" y="2348880"/>
            <a:ext cx="43204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xmlns="" id="{DA7DDDB0-ADB8-417C-A2F0-9BC7AF63528B}"/>
              </a:ext>
            </a:extLst>
          </p:cNvPr>
          <p:cNvCxnSpPr>
            <a:cxnSpLocks/>
          </p:cNvCxnSpPr>
          <p:nvPr/>
        </p:nvCxnSpPr>
        <p:spPr>
          <a:xfrm flipH="1">
            <a:off x="3347864" y="2575012"/>
            <a:ext cx="100811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xmlns="" id="{F03A0FD4-6892-4B0D-8E95-F71F6EC87C5E}"/>
              </a:ext>
            </a:extLst>
          </p:cNvPr>
          <p:cNvCxnSpPr>
            <a:cxnSpLocks/>
          </p:cNvCxnSpPr>
          <p:nvPr/>
        </p:nvCxnSpPr>
        <p:spPr>
          <a:xfrm flipH="1">
            <a:off x="3347864" y="2905212"/>
            <a:ext cx="172819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xmlns="" id="{62D0C851-CAB3-4173-BC5E-4BA934EFD20D}"/>
              </a:ext>
            </a:extLst>
          </p:cNvPr>
          <p:cNvCxnSpPr>
            <a:cxnSpLocks/>
          </p:cNvCxnSpPr>
          <p:nvPr/>
        </p:nvCxnSpPr>
        <p:spPr>
          <a:xfrm flipH="1">
            <a:off x="3347864" y="3223084"/>
            <a:ext cx="2455669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xmlns="" id="{1BE89AC9-2894-4FB7-8DC0-85E231C5B7C6}"/>
              </a:ext>
            </a:extLst>
          </p:cNvPr>
          <p:cNvCxnSpPr>
            <a:cxnSpLocks/>
          </p:cNvCxnSpPr>
          <p:nvPr/>
        </p:nvCxnSpPr>
        <p:spPr>
          <a:xfrm flipH="1">
            <a:off x="3347864" y="3501008"/>
            <a:ext cx="324036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xmlns="" id="{241BE873-2EDA-4374-B0A5-E2B5DB167664}"/>
              </a:ext>
            </a:extLst>
          </p:cNvPr>
          <p:cNvCxnSpPr>
            <a:cxnSpLocks/>
          </p:cNvCxnSpPr>
          <p:nvPr/>
        </p:nvCxnSpPr>
        <p:spPr>
          <a:xfrm flipH="1">
            <a:off x="3347864" y="3861048"/>
            <a:ext cx="396044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de Seta Reta 37">
            <a:extLst>
              <a:ext uri="{FF2B5EF4-FFF2-40B4-BE49-F238E27FC236}">
                <a16:creationId xmlns:a16="http://schemas.microsoft.com/office/drawing/2014/main" xmlns="" id="{79FA6579-682F-47AA-B3D7-7836C9649F74}"/>
              </a:ext>
            </a:extLst>
          </p:cNvPr>
          <p:cNvCxnSpPr>
            <a:cxnSpLocks/>
          </p:cNvCxnSpPr>
          <p:nvPr/>
        </p:nvCxnSpPr>
        <p:spPr>
          <a:xfrm flipH="1">
            <a:off x="3347864" y="4149080"/>
            <a:ext cx="4680521" cy="1010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>
            <a:extLst>
              <a:ext uri="{FF2B5EF4-FFF2-40B4-BE49-F238E27FC236}">
                <a16:creationId xmlns:a16="http://schemas.microsoft.com/office/drawing/2014/main" xmlns="" id="{77C1C5B8-50D6-4308-896C-518C050D5D45}"/>
              </a:ext>
            </a:extLst>
          </p:cNvPr>
          <p:cNvCxnSpPr>
            <a:cxnSpLocks/>
          </p:cNvCxnSpPr>
          <p:nvPr/>
        </p:nvCxnSpPr>
        <p:spPr>
          <a:xfrm flipH="1">
            <a:off x="3347864" y="4437112"/>
            <a:ext cx="540060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de Seta Reta 41">
            <a:extLst>
              <a:ext uri="{FF2B5EF4-FFF2-40B4-BE49-F238E27FC236}">
                <a16:creationId xmlns:a16="http://schemas.microsoft.com/office/drawing/2014/main" xmlns="" id="{6A2BB542-3EFD-4AC3-89F5-1EF823E0C02D}"/>
              </a:ext>
            </a:extLst>
          </p:cNvPr>
          <p:cNvCxnSpPr>
            <a:cxnSpLocks/>
          </p:cNvCxnSpPr>
          <p:nvPr/>
        </p:nvCxnSpPr>
        <p:spPr>
          <a:xfrm flipH="1">
            <a:off x="8388424" y="5517232"/>
            <a:ext cx="36004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>
            <a:extLst>
              <a:ext uri="{FF2B5EF4-FFF2-40B4-BE49-F238E27FC236}">
                <a16:creationId xmlns:a16="http://schemas.microsoft.com/office/drawing/2014/main" xmlns="" id="{BA8621FD-579E-4E01-A9E4-95F10CF755FF}"/>
              </a:ext>
            </a:extLst>
          </p:cNvPr>
          <p:cNvCxnSpPr>
            <a:cxnSpLocks/>
          </p:cNvCxnSpPr>
          <p:nvPr/>
        </p:nvCxnSpPr>
        <p:spPr>
          <a:xfrm>
            <a:off x="8010133" y="5661248"/>
            <a:ext cx="0" cy="17313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de Seta Reta 45">
            <a:extLst>
              <a:ext uri="{FF2B5EF4-FFF2-40B4-BE49-F238E27FC236}">
                <a16:creationId xmlns:a16="http://schemas.microsoft.com/office/drawing/2014/main" xmlns="" id="{1F5FADB8-AE28-4214-8FCD-0D6214D1F708}"/>
              </a:ext>
            </a:extLst>
          </p:cNvPr>
          <p:cNvCxnSpPr>
            <a:cxnSpLocks/>
          </p:cNvCxnSpPr>
          <p:nvPr/>
        </p:nvCxnSpPr>
        <p:spPr>
          <a:xfrm flipH="1">
            <a:off x="3347864" y="5805264"/>
            <a:ext cx="4680521" cy="1010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lipse 44">
            <a:extLst>
              <a:ext uri="{FF2B5EF4-FFF2-40B4-BE49-F238E27FC236}">
                <a16:creationId xmlns:a16="http://schemas.microsoft.com/office/drawing/2014/main" xmlns="" id="{5E960F6C-3D82-4115-8D37-6AC5165EA39B}"/>
              </a:ext>
            </a:extLst>
          </p:cNvPr>
          <p:cNvSpPr/>
          <p:nvPr/>
        </p:nvSpPr>
        <p:spPr>
          <a:xfrm>
            <a:off x="2483768" y="4581128"/>
            <a:ext cx="86409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CaixaDeTexto 3">
            <a:extLst>
              <a:ext uri="{FF2B5EF4-FFF2-40B4-BE49-F238E27FC236}">
                <a16:creationId xmlns:a16="http://schemas.microsoft.com/office/drawing/2014/main" xmlns="" id="{8C13336D-B862-4062-9D32-2A7065393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-27384"/>
            <a:ext cx="386782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000" b="1" dirty="0">
                <a:latin typeface="Agency FB" panose="020B0503020202020204" pitchFamily="34" charset="0"/>
              </a:rPr>
              <a:t>O cálculo do valor da rádio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xmlns="" id="{36D9F51B-DE29-4E42-9D07-A42679E3A0D2}"/>
              </a:ext>
            </a:extLst>
          </p:cNvPr>
          <p:cNvSpPr/>
          <p:nvPr/>
        </p:nvSpPr>
        <p:spPr>
          <a:xfrm>
            <a:off x="2483768" y="5589240"/>
            <a:ext cx="86409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6ED28ABE-F218-4218-B5A4-A71393794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B9B2D897-4DD1-4A47-AA10-4D8776743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BAEE-5405-463A-AE6A-9C68977535B8}" type="slidenum">
              <a:rPr lang="pt-BR" altLang="pt-BR" smtClean="0"/>
              <a:pPr>
                <a:defRPr/>
              </a:pPr>
              <a:t>89</a:t>
            </a:fld>
            <a:endParaRPr lang="pt-BR" altLang="pt-B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Conteúdo 2">
            <a:extLst>
              <a:ext uri="{FF2B5EF4-FFF2-40B4-BE49-F238E27FC236}">
                <a16:creationId xmlns:a16="http://schemas.microsoft.com/office/drawing/2014/main" xmlns="" id="{FD59BBF0-CA8E-47C9-83CA-3BE7949B8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606550"/>
            <a:ext cx="8207375" cy="451961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pt-BR" altLang="pt-BR" sz="8000" dirty="0">
                <a:latin typeface="Agency FB" panose="020B0503020202020204" pitchFamily="34" charset="0"/>
              </a:rPr>
              <a:t>O  Valuation é espetacularmente útil nas startups.</a:t>
            </a:r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876019C5-6754-4D19-A90D-458A82E55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BAEE-5405-463A-AE6A-9C68977535B8}" type="slidenum">
              <a:rPr lang="pt-BR" altLang="pt-BR" smtClean="0"/>
              <a:pPr>
                <a:defRPr/>
              </a:pPr>
              <a:t>9</a:t>
            </a:fld>
            <a:endParaRPr lang="pt-BR" altLang="pt-BR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Elipse 24">
            <a:extLst>
              <a:ext uri="{FF2B5EF4-FFF2-40B4-BE49-F238E27FC236}">
                <a16:creationId xmlns:a16="http://schemas.microsoft.com/office/drawing/2014/main" xmlns="" id="{7B39B3DA-522C-4AF4-AF9E-1A380EB267FC}"/>
              </a:ext>
            </a:extLst>
          </p:cNvPr>
          <p:cNvSpPr/>
          <p:nvPr/>
        </p:nvSpPr>
        <p:spPr>
          <a:xfrm>
            <a:off x="2339752" y="4509120"/>
            <a:ext cx="108012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aixaDeTexto 3">
            <a:extLst>
              <a:ext uri="{FF2B5EF4-FFF2-40B4-BE49-F238E27FC236}">
                <a16:creationId xmlns:a16="http://schemas.microsoft.com/office/drawing/2014/main" xmlns="" id="{DA0BF505-CC1A-4F05-B0A2-4D271D1D3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-27384"/>
            <a:ext cx="386782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000" b="1" dirty="0">
                <a:latin typeface="Agency FB" panose="020B0503020202020204" pitchFamily="34" charset="0"/>
              </a:rPr>
              <a:t>O cálculo do valor da rádio</a:t>
            </a:r>
          </a:p>
        </p:txBody>
      </p:sp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xmlns="" id="{DBADA146-3A08-4F4A-B39E-103D116B53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95827267"/>
              </p:ext>
            </p:extLst>
          </p:nvPr>
        </p:nvGraphicFramePr>
        <p:xfrm>
          <a:off x="101600" y="1348509"/>
          <a:ext cx="9033163" cy="5271515"/>
        </p:xfrm>
        <a:graphic>
          <a:graphicData uri="http://schemas.openxmlformats.org/drawingml/2006/table">
            <a:tbl>
              <a:tblPr/>
              <a:tblGrid>
                <a:gridCol w="17992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07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60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33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2339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2339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23395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23395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23395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23395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23395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24341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Ano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Período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306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Período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560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(=) FCFF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latin typeface="Agency FB" pitchFamily="34" charset="0"/>
                          <a:ea typeface="+mn-ea"/>
                          <a:cs typeface="+mn-cs"/>
                        </a:rPr>
                        <a:t>268.198,79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282.562,74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288.814,84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294.884,84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300.848,38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307.477,20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314.272,02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319.492,19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329.921,21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2159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Valor presente do FCFF de 2016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latin typeface="Agency FB" pitchFamily="34" charset="0"/>
                          <a:ea typeface="+mn-ea"/>
                          <a:cs typeface="+mn-cs"/>
                        </a:rPr>
                        <a:t>268.198,79 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5578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Valor presente do FCFF de 2017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246.243,32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279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Valor presente do FCFF de 2018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219.340,40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279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Valor presente do FCFF de 2019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195.164,65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279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Valor presente do FCFF de 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173.518,57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279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Valor presente do FCFF de 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154.547,07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279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Valor presente do FCFF de 2022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137.658,53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279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Valor presente do FCFF de 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121.957,14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279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Valor presente do FCFF de 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109.750,58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279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 err="1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VPL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do Fluxo de Caixa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latin typeface="Agency FB" pitchFamily="34" charset="0"/>
                          <a:ea typeface="+mn-ea"/>
                          <a:cs typeface="+mn-cs"/>
                        </a:rPr>
                        <a:t>1.626.379,06</a:t>
                      </a:r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latin typeface="Agency FB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306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2560">
                <a:tc>
                  <a:txBody>
                    <a:bodyPr/>
                    <a:lstStyle/>
                    <a:p>
                      <a:pPr algn="l" fontAlgn="b"/>
                      <a:endParaRPr lang="pt-BR" sz="1200" b="1" i="0" u="none" strike="noStrike" dirty="0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Agency FB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6336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Valor da perpetuidade no ano 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2.792.016,77</a:t>
                      </a:r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0279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 err="1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VPL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do resíduo (perpetuidade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kern="1200" dirty="0">
                          <a:solidFill>
                            <a:srgbClr val="000000"/>
                          </a:solidFill>
                          <a:latin typeface="Agency FB" pitchFamily="34" charset="0"/>
                          <a:ea typeface="+mn-ea"/>
                          <a:cs typeface="+mn-cs"/>
                        </a:rPr>
                        <a:t>1.065.773,75</a:t>
                      </a:r>
                      <a:r>
                        <a:rPr lang="pt-BR" sz="1200" b="1" i="0" u="none" strike="noStrike" kern="1200" dirty="0">
                          <a:solidFill>
                            <a:srgbClr val="000000"/>
                          </a:solidFill>
                          <a:latin typeface="Agency FB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302796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 err="1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VPL</a:t>
                      </a:r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 do fluxo de caixa e do resíduo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2.692.152,81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1298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WACC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14,75%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12987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Taxa de crescimento do FCFF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-4,06%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</a:tbl>
          </a:graphicData>
        </a:graphic>
      </p:graphicFrame>
      <p:sp>
        <p:nvSpPr>
          <p:cNvPr id="10" name="Elipse 9">
            <a:extLst>
              <a:ext uri="{FF2B5EF4-FFF2-40B4-BE49-F238E27FC236}">
                <a16:creationId xmlns:a16="http://schemas.microsoft.com/office/drawing/2014/main" xmlns="" id="{F058FD23-1F83-4920-8A5E-A2EDDF9E7A7D}"/>
              </a:ext>
            </a:extLst>
          </p:cNvPr>
          <p:cNvSpPr/>
          <p:nvPr/>
        </p:nvSpPr>
        <p:spPr>
          <a:xfrm>
            <a:off x="2339752" y="5517232"/>
            <a:ext cx="108012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xmlns="" id="{A4265696-C06B-4E3A-B155-D33123227155}"/>
              </a:ext>
            </a:extLst>
          </p:cNvPr>
          <p:cNvSpPr/>
          <p:nvPr/>
        </p:nvSpPr>
        <p:spPr>
          <a:xfrm>
            <a:off x="2339752" y="5877272"/>
            <a:ext cx="108012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xmlns="" id="{CF1C559A-A25D-42B9-B65C-6C8D1FA5A9DB}"/>
              </a:ext>
            </a:extLst>
          </p:cNvPr>
          <p:cNvSpPr/>
          <p:nvPr/>
        </p:nvSpPr>
        <p:spPr>
          <a:xfrm>
            <a:off x="3419872" y="2996952"/>
            <a:ext cx="5544616" cy="2160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"/>
            <a:r>
              <a:rPr lang="pt-BR" sz="3200" b="1" dirty="0" err="1">
                <a:solidFill>
                  <a:srgbClr val="000000"/>
                </a:solidFill>
                <a:latin typeface="Agency FB" pitchFamily="34" charset="0"/>
              </a:rPr>
              <a:t>VPL</a:t>
            </a:r>
            <a:r>
              <a:rPr lang="pt-BR" sz="3200" b="1" dirty="0">
                <a:solidFill>
                  <a:srgbClr val="000000"/>
                </a:solidFill>
                <a:latin typeface="Agency FB" pitchFamily="34" charset="0"/>
              </a:rPr>
              <a:t> do Fluxo de Caixa = 1.626.379,06</a:t>
            </a:r>
          </a:p>
          <a:p>
            <a:pPr fontAlgn="b"/>
            <a:r>
              <a:rPr lang="pt-BR" sz="3200" b="1" dirty="0" err="1">
                <a:solidFill>
                  <a:srgbClr val="000000"/>
                </a:solidFill>
                <a:latin typeface="Agency FB" pitchFamily="34" charset="0"/>
              </a:rPr>
              <a:t>VPL</a:t>
            </a:r>
            <a:r>
              <a:rPr lang="pt-BR" sz="3200" b="1" dirty="0">
                <a:solidFill>
                  <a:srgbClr val="000000"/>
                </a:solidFill>
                <a:latin typeface="Agency FB" pitchFamily="34" charset="0"/>
              </a:rPr>
              <a:t> da perpetuidade...= 1.065.773,75 Valor da empresa .......= 2.692.152,81</a:t>
            </a:r>
          </a:p>
        </p:txBody>
      </p:sp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xmlns="" id="{B898328D-0FE2-4FA3-B58F-2B2153CF4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9BAA3217-17BB-4EDC-94FF-117B426FE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BAEE-5405-463A-AE6A-9C68977535B8}" type="slidenum">
              <a:rPr lang="pt-BR" altLang="pt-BR" smtClean="0"/>
              <a:pPr>
                <a:defRPr/>
              </a:pPr>
              <a:t>90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41497307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8" descr="Resultado de imagem para aquarela">
            <a:extLst>
              <a:ext uri="{FF2B5EF4-FFF2-40B4-BE49-F238E27FC236}">
                <a16:creationId xmlns:a16="http://schemas.microsoft.com/office/drawing/2014/main" xmlns="" id="{9489F8F5-A69A-450B-9BE2-703A7F512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-10223865">
            <a:off x="776288" y="1400175"/>
            <a:ext cx="7967662" cy="418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xmlns="" id="{D4AB9151-C320-4B5D-A8FB-8E795BE4F5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8616156"/>
              </p:ext>
            </p:extLst>
          </p:nvPr>
        </p:nvGraphicFramePr>
        <p:xfrm>
          <a:off x="468313" y="2092816"/>
          <a:ext cx="8137525" cy="3230880"/>
        </p:xfrm>
        <a:graphic>
          <a:graphicData uri="http://schemas.openxmlformats.org/drawingml/2006/table">
            <a:tbl>
              <a:tblPr/>
              <a:tblGrid>
                <a:gridCol w="53998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3769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26390">
                <a:tc>
                  <a:txBody>
                    <a:bodyPr/>
                    <a:lstStyle/>
                    <a:p>
                      <a:pPr algn="ctr" fontAlgn="b"/>
                      <a:r>
                        <a:rPr lang="pt-BR" sz="36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Conta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44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2016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pt-BR" sz="36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VPL do fluxo de caixa e do resíduo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44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2.692.152,81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pt-BR" sz="36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Valor do Caixa em excesso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44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296.182,37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pt-BR" sz="36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Dívida líquida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fontAlgn="b"/>
                      <a:r>
                        <a:rPr lang="pt-BR" sz="36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Valor da empresa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4400" b="1" i="0" u="none" strike="noStrike" dirty="0">
                          <a:solidFill>
                            <a:srgbClr val="000000"/>
                          </a:solidFill>
                          <a:latin typeface="Agency FB" pitchFamily="34" charset="0"/>
                        </a:rPr>
                        <a:t>2.988.335,18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84024" name="CaixaDeTexto 3">
            <a:extLst>
              <a:ext uri="{FF2B5EF4-FFF2-40B4-BE49-F238E27FC236}">
                <a16:creationId xmlns:a16="http://schemas.microsoft.com/office/drawing/2014/main" xmlns="" id="{9F4F7C99-DC98-485D-9A80-FC8E7884C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272" y="404664"/>
            <a:ext cx="386782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4000" b="1" dirty="0">
                <a:latin typeface="Agency FB" panose="020B0503020202020204" pitchFamily="34" charset="0"/>
              </a:rPr>
              <a:t>O cálculo do valor da rádio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6015E71F-11BE-413F-A07D-BCD009978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A12C048C-E4D8-4AD9-8B1A-86BA13642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BAEE-5405-463A-AE6A-9C68977535B8}" type="slidenum">
              <a:rPr lang="pt-BR" altLang="pt-BR" smtClean="0"/>
              <a:pPr>
                <a:defRPr/>
              </a:pPr>
              <a:t>91</a:t>
            </a:fld>
            <a:endParaRPr lang="pt-BR" altLang="pt-BR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CEE4EFE9-65ED-426B-9558-3F6ED0320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59BAEE-5405-463A-AE6A-9C68977535B8}" type="slidenum">
              <a:rPr lang="pt-BR" altLang="pt-BR" smtClean="0"/>
              <a:pPr>
                <a:defRPr/>
              </a:pPr>
              <a:t>92</a:t>
            </a:fld>
            <a:endParaRPr lang="pt-BR" alt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1558C317-BBEE-45FA-8726-90917B97B03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404342"/>
            <a:ext cx="5562600" cy="3752850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70DDFDFA-0BBC-40A9-93EB-F69D2A8FC9E5}"/>
              </a:ext>
            </a:extLst>
          </p:cNvPr>
          <p:cNvSpPr txBox="1"/>
          <p:nvPr/>
        </p:nvSpPr>
        <p:spPr>
          <a:xfrm>
            <a:off x="179512" y="5140349"/>
            <a:ext cx="900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pt-BR" sz="2800" b="1" dirty="0">
                <a:solidFill>
                  <a:srgbClr val="212121"/>
                </a:solidFill>
                <a:latin typeface="Agency FB" panose="020B0503020202020204" pitchFamily="34" charset="0"/>
              </a:rPr>
              <a:t>Quem, fora do fundador e CEO Jeff Bezos – conseguiria manter suas ações pelo período inteiro? Considere o que teria sido - emocionalmente - não vender durante os períodos de baixa. </a:t>
            </a:r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9E71DBF-A1FA-4C5A-98E8-B1884CBA8CFC}"/>
              </a:ext>
            </a:extLst>
          </p:cNvPr>
          <p:cNvSpPr txBox="1"/>
          <p:nvPr/>
        </p:nvSpPr>
        <p:spPr>
          <a:xfrm>
            <a:off x="107504" y="116632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altLang="pt-BR" sz="3600" b="1" dirty="0">
                <a:solidFill>
                  <a:srgbClr val="212121"/>
                </a:solidFill>
                <a:latin typeface="Agency FB" panose="020B0503020202020204" pitchFamily="34" charset="0"/>
              </a:rPr>
              <a:t>Mas, nem tudo são flores perfumadas.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xmlns="" val="131450707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D4827CA5-048C-4AD6-97AD-C30001ABAB73}"/>
              </a:ext>
            </a:extLst>
          </p:cNvPr>
          <p:cNvSpPr txBox="1"/>
          <p:nvPr/>
        </p:nvSpPr>
        <p:spPr>
          <a:xfrm>
            <a:off x="107504" y="1837268"/>
            <a:ext cx="48965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PT" altLang="pt-BR" sz="2800" b="1" dirty="0">
                <a:solidFill>
                  <a:srgbClr val="212121"/>
                </a:solidFill>
                <a:latin typeface="Agency FB" panose="020B0503020202020204" pitchFamily="34" charset="0"/>
              </a:rPr>
              <a:t>“Eu acho que muitos analistas não pensam sobre as coisas desse jeito. Toda vez que olho o mercado ... lembro-me de como as pessoas estão pensando sobre ações, movimentos de curto prazo; não estão realmente olhando para o negócio. Enquanto as ações da Amazon diminuíram drasticamente, o negócio se tornava mais sólido.</a:t>
            </a:r>
          </a:p>
          <a:p>
            <a:pPr lvl="0"/>
            <a:endParaRPr lang="pt-PT" sz="2800" b="1" u="sng" dirty="0">
              <a:solidFill>
                <a:srgbClr val="212121"/>
              </a:solidFill>
              <a:latin typeface="Agency FB" panose="020B0503020202020204" pitchFamily="34" charset="0"/>
            </a:endParaRPr>
          </a:p>
        </p:txBody>
      </p:sp>
      <p:pic>
        <p:nvPicPr>
          <p:cNvPr id="3075" name="Picture 3" descr="Image result for jeff bezos smiling">
            <a:extLst>
              <a:ext uri="{FF2B5EF4-FFF2-40B4-BE49-F238E27FC236}">
                <a16:creationId xmlns:a16="http://schemas.microsoft.com/office/drawing/2014/main" xmlns="" id="{9B848356-35FD-4E44-ADAA-7A297B6720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38" r="22563"/>
          <a:stretch/>
        </p:blipFill>
        <p:spPr bwMode="auto">
          <a:xfrm>
            <a:off x="5004048" y="1556792"/>
            <a:ext cx="4032448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0C9CD0AA-BD9D-4DD1-9B72-2378B2337F30}"/>
              </a:ext>
            </a:extLst>
          </p:cNvPr>
          <p:cNvSpPr txBox="1"/>
          <p:nvPr/>
        </p:nvSpPr>
        <p:spPr>
          <a:xfrm>
            <a:off x="127987" y="116632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PT" altLang="pt-BR" sz="3600" b="1" dirty="0">
                <a:solidFill>
                  <a:srgbClr val="212121"/>
                </a:solidFill>
                <a:latin typeface="Agency FB" panose="020B0503020202020204" pitchFamily="34" charset="0"/>
              </a:rPr>
              <a:t>É preciso olhar para o negócio, não para a ação.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68BA2E9D-0435-482D-AFEF-0FF549D884D0}"/>
              </a:ext>
            </a:extLst>
          </p:cNvPr>
          <p:cNvSpPr txBox="1"/>
          <p:nvPr/>
        </p:nvSpPr>
        <p:spPr>
          <a:xfrm>
            <a:off x="4796649" y="6407750"/>
            <a:ext cx="4887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PT" altLang="pt-BR" sz="2800" b="1" dirty="0">
                <a:solidFill>
                  <a:srgbClr val="212121"/>
                </a:solidFill>
                <a:latin typeface="Agency FB" panose="020B0503020202020204" pitchFamily="34" charset="0"/>
              </a:rPr>
              <a:t>Jeff Bezos, Amazon/CEO/Fundador</a:t>
            </a:r>
          </a:p>
        </p:txBody>
      </p:sp>
    </p:spTree>
    <p:extLst>
      <p:ext uri="{BB962C8B-B14F-4D97-AF65-F5344CB8AC3E}">
        <p14:creationId xmlns:p14="http://schemas.microsoft.com/office/powerpoint/2010/main" xmlns="" val="67568439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Resultado de imagem para antonik valuation">
            <a:extLst>
              <a:ext uri="{FF2B5EF4-FFF2-40B4-BE49-F238E27FC236}">
                <a16:creationId xmlns:a16="http://schemas.microsoft.com/office/drawing/2014/main" xmlns="" id="{E3EBEB8D-2CC9-4379-9076-EEBC95155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9942" y="1512880"/>
            <a:ext cx="1281395" cy="172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 descr="Resultado de imagem para antonik valuation">
            <a:extLst>
              <a:ext uri="{FF2B5EF4-FFF2-40B4-BE49-F238E27FC236}">
                <a16:creationId xmlns:a16="http://schemas.microsoft.com/office/drawing/2014/main" xmlns="" id="{598090F9-4316-4770-900B-8D0445A2A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7744" y="1512881"/>
            <a:ext cx="1244265" cy="1726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 descr="Resultado de imagem para antonik valuation">
            <a:extLst>
              <a:ext uri="{FF2B5EF4-FFF2-40B4-BE49-F238E27FC236}">
                <a16:creationId xmlns:a16="http://schemas.microsoft.com/office/drawing/2014/main" xmlns="" id="{D3AE9108-EE2B-4481-A76D-E8C5659BD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0304" y="1509624"/>
            <a:ext cx="1281395" cy="172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m 4">
            <a:extLst>
              <a:ext uri="{FF2B5EF4-FFF2-40B4-BE49-F238E27FC236}">
                <a16:creationId xmlns:a16="http://schemas.microsoft.com/office/drawing/2014/main" xmlns="" id="{B3EF75C2-ED85-4D97-909D-267EF5509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16174" y="3312813"/>
            <a:ext cx="1274112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m 6">
            <a:extLst>
              <a:ext uri="{FF2B5EF4-FFF2-40B4-BE49-F238E27FC236}">
                <a16:creationId xmlns:a16="http://schemas.microsoft.com/office/drawing/2014/main" xmlns="" id="{2F4071F1-189D-41E4-9B84-FFF63C2A8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70466" y="3331863"/>
            <a:ext cx="1164081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m 8">
            <a:extLst>
              <a:ext uri="{FF2B5EF4-FFF2-40B4-BE49-F238E27FC236}">
                <a16:creationId xmlns:a16="http://schemas.microsoft.com/office/drawing/2014/main" xmlns="" id="{A7DC9796-B19B-495A-8252-F67D07C52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0222" y="3339801"/>
            <a:ext cx="1251787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agem 9">
            <a:extLst>
              <a:ext uri="{FF2B5EF4-FFF2-40B4-BE49-F238E27FC236}">
                <a16:creationId xmlns:a16="http://schemas.microsoft.com/office/drawing/2014/main" xmlns="" id="{BE71FE75-61B0-4BE8-A8BA-72B1C30511B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0329" y="3319162"/>
            <a:ext cx="1376167" cy="17668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xmlns="" id="{6271CA6A-619F-4BDC-843A-85349ADA0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0833" y="5694347"/>
            <a:ext cx="54456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>
                <a:latin typeface="+mn-lt"/>
              </a:rPr>
              <a:t>Professor Luis Roberto Antonik (Ph.D.)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2400" b="1" dirty="0" err="1">
                <a:latin typeface="+mn-lt"/>
              </a:rPr>
              <a:t>luisantonik@antonik.com.br</a:t>
            </a:r>
            <a:endParaRPr lang="pt-BR" altLang="pt-BR" sz="2400" b="1" dirty="0">
              <a:latin typeface="+mn-lt"/>
            </a:endParaRPr>
          </a:p>
        </p:txBody>
      </p:sp>
      <p:sp>
        <p:nvSpPr>
          <p:cNvPr id="28" name="Subtítulo 5">
            <a:extLst>
              <a:ext uri="{FF2B5EF4-FFF2-40B4-BE49-F238E27FC236}">
                <a16:creationId xmlns:a16="http://schemas.microsoft.com/office/drawing/2014/main" xmlns="" id="{E8837B07-42B7-4F5A-AD3A-9B4CAA2C66A4}"/>
              </a:ext>
            </a:extLst>
          </p:cNvPr>
          <p:cNvSpPr txBox="1">
            <a:spLocks/>
          </p:cNvSpPr>
          <p:nvPr/>
        </p:nvSpPr>
        <p:spPr>
          <a:xfrm>
            <a:off x="35496" y="-27384"/>
            <a:ext cx="4989259" cy="1440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5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orbe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0744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6479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884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8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6936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0984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4400" b="1" dirty="0"/>
              <a:t>Livros publicados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xmlns="" id="{A0A8C325-6BC7-4F2D-97AF-98787FAABC69}"/>
              </a:ext>
            </a:extLst>
          </p:cNvPr>
          <p:cNvGrpSpPr/>
          <p:nvPr/>
        </p:nvGrpSpPr>
        <p:grpSpPr>
          <a:xfrm>
            <a:off x="251520" y="836712"/>
            <a:ext cx="3168352" cy="5904656"/>
            <a:chOff x="5560967" y="334170"/>
            <a:chExt cx="3259506" cy="6263181"/>
          </a:xfrm>
        </p:grpSpPr>
        <p:pic>
          <p:nvPicPr>
            <p:cNvPr id="19" name="Picture 8" descr="Resultado de imagem para antonik valuation">
              <a:extLst>
                <a:ext uri="{FF2B5EF4-FFF2-40B4-BE49-F238E27FC236}">
                  <a16:creationId xmlns:a16="http://schemas.microsoft.com/office/drawing/2014/main" xmlns="" id="{60587C25-FAFB-4D94-9878-9C199CE76D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6273" y="4587576"/>
              <a:ext cx="1604200" cy="200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0" descr="Resultado de imagem para antonik valuation">
              <a:extLst>
                <a:ext uri="{FF2B5EF4-FFF2-40B4-BE49-F238E27FC236}">
                  <a16:creationId xmlns:a16="http://schemas.microsoft.com/office/drawing/2014/main" xmlns="" id="{23D865E3-6E72-4126-91C6-FAD2AFD9E1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870" r="16772"/>
            <a:stretch>
              <a:fillRect/>
            </a:stretch>
          </p:blipFill>
          <p:spPr bwMode="auto">
            <a:xfrm>
              <a:off x="7216273" y="2493662"/>
              <a:ext cx="1604200" cy="2027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2" descr="Resultado de imagem para antonik compliance">
              <a:extLst>
                <a:ext uri="{FF2B5EF4-FFF2-40B4-BE49-F238E27FC236}">
                  <a16:creationId xmlns:a16="http://schemas.microsoft.com/office/drawing/2014/main" xmlns="" id="{225C652E-D4B4-44C1-8F17-4CA1E8616F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1089" y="2498426"/>
              <a:ext cx="1475034" cy="1990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Imagem 2">
              <a:extLst>
                <a:ext uri="{FF2B5EF4-FFF2-40B4-BE49-F238E27FC236}">
                  <a16:creationId xmlns:a16="http://schemas.microsoft.com/office/drawing/2014/main" xmlns="" id="{4E7871A5-CF10-4221-8625-DA8ED2E372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1089" y="4611388"/>
              <a:ext cx="1475034" cy="197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" descr="MatemÃ¡tica Financeira e Comercial Para Leigos">
              <a:extLst>
                <a:ext uri="{FF2B5EF4-FFF2-40B4-BE49-F238E27FC236}">
                  <a16:creationId xmlns:a16="http://schemas.microsoft.com/office/drawing/2014/main" xmlns="" id="{89C1573B-6AAC-45DF-B0A4-A884DE990D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366" t="5174" r="1890" b="3406"/>
            <a:stretch/>
          </p:blipFill>
          <p:spPr bwMode="auto">
            <a:xfrm>
              <a:off x="5560967" y="334170"/>
              <a:ext cx="1502142" cy="2042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Imagem 29">
              <a:extLst>
                <a:ext uri="{FF2B5EF4-FFF2-40B4-BE49-F238E27FC236}">
                  <a16:creationId xmlns:a16="http://schemas.microsoft.com/office/drawing/2014/main" xmlns="" id="{E0F52155-65F4-474B-810E-F3D6FC7837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216272" y="334170"/>
              <a:ext cx="1604200" cy="2042019"/>
            </a:xfrm>
            <a:prstGeom prst="rect">
              <a:avLst/>
            </a:prstGeom>
          </p:spPr>
        </p:pic>
      </p:grpSp>
      <p:pic>
        <p:nvPicPr>
          <p:cNvPr id="31" name="Imagem 30">
            <a:extLst>
              <a:ext uri="{FF2B5EF4-FFF2-40B4-BE49-F238E27FC236}">
                <a16:creationId xmlns:a16="http://schemas.microsoft.com/office/drawing/2014/main" xmlns="" id="{8C5C5AE4-60D7-411F-AE1A-013E6D15F0AC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37" b="6751"/>
          <a:stretch/>
        </p:blipFill>
        <p:spPr>
          <a:xfrm>
            <a:off x="7660329" y="1510469"/>
            <a:ext cx="1376167" cy="172661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14521</TotalTime>
  <Words>7718</Words>
  <Application>Microsoft Office PowerPoint</Application>
  <PresentationFormat>Apresentação na tela (4:3)</PresentationFormat>
  <Paragraphs>3146</Paragraphs>
  <Slides>94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94</vt:i4>
      </vt:variant>
    </vt:vector>
  </HeadingPairs>
  <TitlesOfParts>
    <vt:vector size="95" baseType="lpstr">
      <vt:lpstr>Tema do Office</vt:lpstr>
      <vt:lpstr>Slide 1</vt:lpstr>
      <vt:lpstr>Slide 2</vt:lpstr>
      <vt:lpstr>Slide 3</vt:lpstr>
      <vt:lpstr>Slide 4</vt:lpstr>
      <vt:lpstr>Valuation, serve para .....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Valuation, quem são as referências...</vt:lpstr>
      <vt:lpstr>Slide 17</vt:lpstr>
      <vt:lpstr>Slide 18</vt:lpstr>
      <vt:lpstr>Quanto vale sua rádio, um pouco de teoria...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Preferred Customer</dc:creator>
  <cp:lastModifiedBy>Aerp</cp:lastModifiedBy>
  <cp:revision>236</cp:revision>
  <dcterms:created xsi:type="dcterms:W3CDTF">2007-10-21T00:31:41Z</dcterms:created>
  <dcterms:modified xsi:type="dcterms:W3CDTF">2019-02-04T19:08:47Z</dcterms:modified>
</cp:coreProperties>
</file>